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71" r:id="rId3"/>
    <p:sldId id="257" r:id="rId4"/>
    <p:sldId id="261" r:id="rId5"/>
    <p:sldId id="265" r:id="rId6"/>
    <p:sldId id="267" r:id="rId7"/>
    <p:sldId id="268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2" autoAdjust="0"/>
    <p:restoredTop sz="94660"/>
  </p:normalViewPr>
  <p:slideViewPr>
    <p:cSldViewPr>
      <p:cViewPr varScale="1">
        <p:scale>
          <a:sx n="64" d="100"/>
          <a:sy n="64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A7222-1C16-4313-97E8-40D33FFBDAA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D2AAA-B9CE-42F9-9F93-E001ECEA9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8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2AAA-B9CE-42F9-9F93-E001ECEA951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2AAA-B9CE-42F9-9F93-E001ECEA951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2AAA-B9CE-42F9-9F93-E001ECEA951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2AAA-B9CE-42F9-9F93-E001ECEA951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5;&#1056;&#1045;&#1047;&#1045;&#1053;&#1058;&#1040;&#1062;&#1048;&#1071;%20&#1089;%20-&#1096;\1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4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otoramochki.com/detskie/ramka-detskaya-9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5936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688" y="2564904"/>
            <a:ext cx="2088232" cy="19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836712"/>
            <a:ext cx="6480720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Учимся различать звуки С Ш с героями из </a:t>
            </a:r>
            <a:r>
              <a:rPr lang="ru-RU" dirty="0" err="1" smtClean="0"/>
              <a:t>Простоквашино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431070" cy="923916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0" y="2060848"/>
            <a:ext cx="2520280" cy="321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-1620688" y="292494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661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661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661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26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136904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Цель презентации: </a:t>
            </a:r>
            <a:br>
              <a:rPr lang="ru-RU" sz="2400" b="1" dirty="0" smtClean="0"/>
            </a:br>
            <a:r>
              <a:rPr lang="ru-RU" sz="2400" dirty="0" smtClean="0"/>
              <a:t>--автоматизация произношения звуков С  Ш в активной речи;</a:t>
            </a:r>
            <a:br>
              <a:rPr lang="ru-RU" sz="2400" dirty="0" smtClean="0"/>
            </a:br>
            <a:r>
              <a:rPr lang="ru-RU" sz="2400" dirty="0" smtClean="0"/>
              <a:t>--закрепление навыка их различения на уровне слов и во фразе;</a:t>
            </a:r>
            <a:br>
              <a:rPr lang="ru-RU" sz="2400" dirty="0" smtClean="0"/>
            </a:br>
            <a:r>
              <a:rPr lang="ru-RU" sz="2400" dirty="0" smtClean="0"/>
              <a:t>--  развитие словесно-логического мышления</a:t>
            </a:r>
            <a:br>
              <a:rPr lang="ru-RU" sz="2400" dirty="0" smtClean="0"/>
            </a:br>
            <a:r>
              <a:rPr lang="ru-RU" sz="2400" dirty="0" smtClean="0"/>
              <a:t>-- совершенствование навыка согласования  с числительными. 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7848872" cy="3240360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Рекомендации  к презентации: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На некоторых слайдах презентации картинки появляются сами последовательно, на других дождитесь от ребенка правильного  ответа с четким произношением и только после этого щелчком мыши меняйте картинку.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12 из 68905"/>
          <p:cNvPicPr/>
          <p:nvPr/>
        </p:nvPicPr>
        <p:blipFill>
          <a:blip r:embed="rId3" cstate="email"/>
          <a:srcRect r="-1587" b="-1"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250030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Герои из какого мультфильма пришли к тебе на занятие?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1916832"/>
            <a:ext cx="21431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стоит слева от Дяди Федора? </a:t>
            </a:r>
          </a:p>
          <a:p>
            <a:endParaRPr lang="ru-RU" sz="800" dirty="0" smtClean="0"/>
          </a:p>
          <a:p>
            <a:r>
              <a:rPr lang="ru-RU" dirty="0" smtClean="0"/>
              <a:t>Какой звук  ты услышал в клички собаки?</a:t>
            </a:r>
          </a:p>
          <a:p>
            <a:endParaRPr lang="ru-RU" sz="800" dirty="0" smtClean="0"/>
          </a:p>
          <a:p>
            <a:r>
              <a:rPr lang="ru-RU" dirty="0" smtClean="0"/>
              <a:t>Кто стоит справа?</a:t>
            </a:r>
          </a:p>
          <a:p>
            <a:r>
              <a:rPr lang="ru-RU" dirty="0" smtClean="0"/>
              <a:t>Как звали кота?</a:t>
            </a:r>
          </a:p>
          <a:p>
            <a:r>
              <a:rPr lang="ru-RU" dirty="0" smtClean="0"/>
              <a:t>Какой звук в его кличке?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988840"/>
            <a:ext cx="2143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Дядя Федор покажет тебе картинки.</a:t>
            </a:r>
          </a:p>
          <a:p>
            <a:r>
              <a:rPr lang="ru-RU" dirty="0" smtClean="0"/>
              <a:t>Определи какой звук в их названии Ш или С. </a:t>
            </a:r>
          </a:p>
          <a:p>
            <a:r>
              <a:rPr lang="ru-RU" dirty="0" smtClean="0"/>
              <a:t>Если звук Ш отдадим Шарику, если С -</a:t>
            </a:r>
            <a:r>
              <a:rPr lang="ru-RU" dirty="0" err="1" smtClean="0"/>
              <a:t>Матроскину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6500834"/>
            <a:ext cx="1285884" cy="3571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786710" y="6500834"/>
            <a:ext cx="1357290" cy="3571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Без названия - Наталья Анатольевна Галанин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2204864"/>
            <a:ext cx="1008112" cy="1736462"/>
          </a:xfrm>
          <a:prstGeom prst="rect">
            <a:avLst/>
          </a:prstGeom>
          <a:noFill/>
        </p:spPr>
      </p:pic>
      <p:pic>
        <p:nvPicPr>
          <p:cNvPr id="3076" name="Picture 4" descr="http://img0.liveinternet.ru/images/attach/c/2/65/644/65644528_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2" y="1844824"/>
            <a:ext cx="1800200" cy="2243074"/>
          </a:xfrm>
          <a:prstGeom prst="rect">
            <a:avLst/>
          </a:prstGeom>
          <a:noFill/>
        </p:spPr>
      </p:pic>
      <p:pic>
        <p:nvPicPr>
          <p:cNvPr id="3078" name="Picture 6" descr="http://li-web.ru/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896" y="2276872"/>
            <a:ext cx="1440160" cy="1981871"/>
          </a:xfrm>
          <a:prstGeom prst="rect">
            <a:avLst/>
          </a:prstGeom>
          <a:noFill/>
        </p:spPr>
      </p:pic>
      <p:pic>
        <p:nvPicPr>
          <p:cNvPr id="17" name="Picture 14" descr="nul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9912" y="2420888"/>
            <a:ext cx="1584176" cy="1676669"/>
          </a:xfrm>
          <a:prstGeom prst="rect">
            <a:avLst/>
          </a:prstGeom>
          <a:noFill/>
        </p:spPr>
      </p:pic>
      <p:pic>
        <p:nvPicPr>
          <p:cNvPr id="19" name="Рисунок 18" descr="Ракушки на прозрачном фоне 2 часть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07904" y="2780928"/>
            <a:ext cx="1800200" cy="98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img-fotki.yandex.ru/get/5003/zomka.102/0_5a289_f7d9bb83_S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95936" y="2564904"/>
            <a:ext cx="984885" cy="143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26" descr="http://i029.radikal.ru/0806/7e/cc2c6223cbact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51920" y="2348880"/>
            <a:ext cx="1449507" cy="1481560"/>
          </a:xfrm>
          <a:prstGeom prst="rect">
            <a:avLst/>
          </a:prstGeom>
          <a:noFill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95936" y="2420888"/>
            <a:ext cx="911088" cy="130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2" cstate="email">
            <a:lum contrast="10000"/>
          </a:blip>
          <a:srcRect r="5462"/>
          <a:stretch>
            <a:fillRect/>
          </a:stretch>
        </p:blipFill>
        <p:spPr bwMode="auto">
          <a:xfrm>
            <a:off x="3635896" y="2564904"/>
            <a:ext cx="1862660" cy="137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29132 -0.00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30329 -0.0060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30712 0.002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30712 0.0037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30312 -0.003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30052 0.0006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26806 -0.0030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2809 -0.0009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2908 -0.0057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1"/>
      <p:bldP spid="7" grpId="2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етская рамка - Дядя Федор и Матроски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094469" cy="6858000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 l="18182"/>
          <a:stretch>
            <a:fillRect/>
          </a:stretch>
        </p:blipFill>
        <p:spPr bwMode="auto">
          <a:xfrm>
            <a:off x="3491880" y="1628800"/>
            <a:ext cx="1584176" cy="35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 r="5462"/>
          <a:stretch>
            <a:fillRect/>
          </a:stretch>
        </p:blipFill>
        <p:spPr bwMode="auto">
          <a:xfrm>
            <a:off x="6444208" y="836712"/>
            <a:ext cx="2253068" cy="16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 descr="Картинка 8 из 10383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4221088"/>
            <a:ext cx="1656184" cy="1400277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4221088"/>
            <a:ext cx="1529899" cy="150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im4-tub-ru.yandex.net/i?id=34035373-32-7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16216" y="764704"/>
            <a:ext cx="2304256" cy="2016224"/>
          </a:xfrm>
          <a:prstGeom prst="rect">
            <a:avLst/>
          </a:prstGeom>
          <a:noFill/>
        </p:spPr>
      </p:pic>
      <p:pic>
        <p:nvPicPr>
          <p:cNvPr id="8196" name="Picture 4" descr="http://im8-tub-ru.yandex.net/i?id=420541789-09-7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91880" y="2060848"/>
            <a:ext cx="1872208" cy="14603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16216" y="5934670"/>
            <a:ext cx="262778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Помоги </a:t>
            </a:r>
            <a:r>
              <a:rPr lang="ru-RU" dirty="0" err="1" smtClean="0"/>
              <a:t>Матроскину</a:t>
            </a:r>
            <a:r>
              <a:rPr lang="ru-RU" dirty="0" smtClean="0"/>
              <a:t> составить предложение</a:t>
            </a:r>
          </a:p>
          <a:p>
            <a:pPr algn="ctr"/>
            <a:r>
              <a:rPr lang="ru-RU" dirty="0" smtClean="0"/>
              <a:t> из слов Дяди Федора».</a:t>
            </a:r>
            <a:endParaRPr lang="ru-RU" dirty="0"/>
          </a:p>
        </p:txBody>
      </p:sp>
      <p:pic>
        <p:nvPicPr>
          <p:cNvPr id="8198" name="Picture 6" descr="http://im3-tub-ru.yandex.net/i?id=331831098-10-7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3568" y="4005064"/>
            <a:ext cx="1656184" cy="1737256"/>
          </a:xfrm>
          <a:prstGeom prst="rect">
            <a:avLst/>
          </a:prstGeom>
          <a:noFill/>
        </p:spPr>
      </p:pic>
      <p:pic>
        <p:nvPicPr>
          <p:cNvPr id="8200" name="Picture 8" descr="http://im7-tub-ru.yandex.net/i?id=259331665-48-7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347864" y="1988840"/>
            <a:ext cx="1790119" cy="2664296"/>
          </a:xfrm>
          <a:prstGeom prst="rect">
            <a:avLst/>
          </a:prstGeom>
          <a:noFill/>
        </p:spPr>
      </p:pic>
      <p:pic>
        <p:nvPicPr>
          <p:cNvPr id="8202" name="Picture 10" descr="http://im2-tub-ru.yandex.net/i?id=373140131-44-7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60232" y="908720"/>
            <a:ext cx="1944216" cy="1840525"/>
          </a:xfrm>
          <a:prstGeom prst="rect">
            <a:avLst/>
          </a:prstGeom>
          <a:noFill/>
        </p:spPr>
      </p:pic>
      <p:pic>
        <p:nvPicPr>
          <p:cNvPr id="8206" name="Picture 14" descr="Картинка 38 из 14468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3568" y="4005064"/>
            <a:ext cx="1744421" cy="1395536"/>
          </a:xfrm>
          <a:prstGeom prst="rect">
            <a:avLst/>
          </a:prstGeom>
          <a:noFill/>
        </p:spPr>
      </p:pic>
      <p:pic>
        <p:nvPicPr>
          <p:cNvPr id="8208" name="Picture 16" descr="http://im2-tub-ru.yandex.net/i?id=266847713-16-7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804248" y="692696"/>
            <a:ext cx="1584176" cy="2520280"/>
          </a:xfrm>
          <a:prstGeom prst="rect">
            <a:avLst/>
          </a:prstGeom>
          <a:noFill/>
        </p:spPr>
      </p:pic>
      <p:pic>
        <p:nvPicPr>
          <p:cNvPr id="8212" name="Picture 20" descr="http://im0-tub-ru.yandex.net/i?id=192799174-19-7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347864" y="1916832"/>
            <a:ext cx="2007301" cy="1512168"/>
          </a:xfrm>
          <a:prstGeom prst="rect">
            <a:avLst/>
          </a:prstGeom>
          <a:noFill/>
        </p:spPr>
      </p:pic>
      <p:pic>
        <p:nvPicPr>
          <p:cNvPr id="8214" name="Picture 22" descr="http://im5-tub-ru.yandex.net/i?id=127363901-03-72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83568" y="3933056"/>
            <a:ext cx="1656184" cy="1656184"/>
          </a:xfrm>
          <a:prstGeom prst="rect">
            <a:avLst/>
          </a:prstGeom>
          <a:noFill/>
        </p:spPr>
      </p:pic>
      <p:pic>
        <p:nvPicPr>
          <p:cNvPr id="8216" name="Picture 24" descr="http://im8-tub-ru.yandex.net/i?id=163276115-53-72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347864" y="1988840"/>
            <a:ext cx="1980218" cy="1584176"/>
          </a:xfrm>
          <a:prstGeom prst="rect">
            <a:avLst/>
          </a:prstGeom>
          <a:noFill/>
        </p:spPr>
      </p:pic>
      <p:pic>
        <p:nvPicPr>
          <p:cNvPr id="8218" name="Picture 26" descr="http://im0-tub-ru.yandex.net/i?id=227439873-06-72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876256" y="764704"/>
            <a:ext cx="1728192" cy="244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23 из 20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8408471" cy="6309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6136" y="134076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Матроскин</a:t>
            </a:r>
            <a:r>
              <a:rPr lang="ru-RU" b="1" dirty="0" smtClean="0"/>
              <a:t> и Шарик собрались попить чаю.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8" y="400506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Расскажи им с чем  можно пить чай, а с чем нельзя.</a:t>
            </a:r>
            <a:endParaRPr lang="ru-RU" dirty="0"/>
          </a:p>
        </p:txBody>
      </p:sp>
      <p:pic>
        <p:nvPicPr>
          <p:cNvPr id="25604" name="Picture 4" descr="http://im6-tub-ru.yandex.net/i?id=416341546-33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7544" y="980728"/>
            <a:ext cx="2140776" cy="15841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5606" name="Picture 6" descr="http://im7-tub-ru.yandex.net/i?id=157684903-05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3501008"/>
            <a:ext cx="2160239" cy="20162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5608" name="Picture 8" descr="Картинка 7 из 9299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6136" y="3501008"/>
            <a:ext cx="2160240" cy="21161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5610" name="Picture 10" descr="http://im2-tub-ru.yandex.net/i?id=174214989-34-7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76" y="980728"/>
            <a:ext cx="1512168" cy="1731490"/>
          </a:xfrm>
          <a:prstGeom prst="rect">
            <a:avLst/>
          </a:prstGeom>
          <a:noFill/>
        </p:spPr>
      </p:pic>
      <p:pic>
        <p:nvPicPr>
          <p:cNvPr id="25612" name="Picture 12" descr="http://im8-tub-ru.yandex.net/i?id=187573950-53-7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68144" y="1052736"/>
            <a:ext cx="2088232" cy="15731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5614" name="Picture 14" descr="http://im2-tub-ru.yandex.net/i?id=303689733-63-7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68144" y="3501008"/>
            <a:ext cx="2088232" cy="2088232"/>
          </a:xfrm>
          <a:prstGeom prst="rect">
            <a:avLst/>
          </a:prstGeom>
          <a:noFill/>
        </p:spPr>
      </p:pic>
      <p:pic>
        <p:nvPicPr>
          <p:cNvPr id="25616" name="Picture 16" descr="http://im6-tub-ru.yandex.net/i?id=229614072-22-7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12160" y="1052736"/>
            <a:ext cx="1800200" cy="1536172"/>
          </a:xfrm>
          <a:prstGeom prst="rect">
            <a:avLst/>
          </a:prstGeom>
          <a:noFill/>
        </p:spPr>
      </p:pic>
      <p:pic>
        <p:nvPicPr>
          <p:cNvPr id="25618" name="Picture 18" descr="http://im0-tub-ru.yandex.net/i?id=68970080-41-7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24128" y="3501008"/>
            <a:ext cx="2260714" cy="1944216"/>
          </a:xfrm>
          <a:prstGeom prst="rect">
            <a:avLst/>
          </a:prstGeom>
          <a:noFill/>
        </p:spPr>
      </p:pic>
      <p:pic>
        <p:nvPicPr>
          <p:cNvPr id="13" name="Picture 6" descr="http://im3-tub-ru.yandex.net/i?id=344750770-02-7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868144" y="3501008"/>
            <a:ext cx="2060389" cy="2088232"/>
          </a:xfrm>
          <a:prstGeom prst="rect">
            <a:avLst/>
          </a:prstGeom>
          <a:noFill/>
        </p:spPr>
      </p:pic>
      <p:pic>
        <p:nvPicPr>
          <p:cNvPr id="14" name="Picture 10" descr="http://im3-tub-ru.yandex.net/i?id=167778705-55-7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012159" y="1052736"/>
            <a:ext cx="2025223" cy="15121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5" name="Picture 4" descr="http://im5-tub-ru.yandex.net/i?id=331507115-20-7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96136" y="3789040"/>
            <a:ext cx="2123313" cy="16561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6" name="Picture 12" descr="http://im8-tub-ru.yandex.net/i?id=2211213-10-7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372200" y="1052736"/>
            <a:ext cx="126014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5-tub-ru.yandex.net/i?id=372327765-5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800"/>
            <a:ext cx="3059832" cy="3059832"/>
          </a:xfrm>
          <a:prstGeom prst="rect">
            <a:avLst/>
          </a:prstGeom>
          <a:noFill/>
        </p:spPr>
      </p:pic>
      <p:pic>
        <p:nvPicPr>
          <p:cNvPr id="3" name="Picture 12" descr="http://im4-tub-ru.yandex.net/i?id=371932037-3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836712"/>
            <a:ext cx="1800199" cy="1584176"/>
          </a:xfrm>
          <a:prstGeom prst="rect">
            <a:avLst/>
          </a:prstGeom>
          <a:noFill/>
        </p:spPr>
      </p:pic>
      <p:pic>
        <p:nvPicPr>
          <p:cNvPr id="27650" name="Picture 2" descr="http://im5-tub-ru.yandex.net/i?id=14172880-37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332656"/>
            <a:ext cx="1872208" cy="2507421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3491880" y="3140968"/>
            <a:ext cx="1766941" cy="158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660232" y="3645024"/>
            <a:ext cx="792088" cy="148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20" b="1" dirty="0" smtClean="0">
                <a:solidFill>
                  <a:srgbClr val="002060"/>
                </a:solidFill>
              </a:rPr>
              <a:t>?</a:t>
            </a:r>
            <a:endParaRPr lang="ru-RU" sz="9020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http://im7-tub-ru.yandex.net/i?id=82179706-48-7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3573016"/>
            <a:ext cx="2045857" cy="2815399"/>
          </a:xfrm>
          <a:prstGeom prst="rect">
            <a:avLst/>
          </a:prstGeom>
          <a:noFill/>
        </p:spPr>
      </p:pic>
      <p:pic>
        <p:nvPicPr>
          <p:cNvPr id="27652" name="Picture 4" descr="http://im0-tub-ru.yandex.net/i?id=116103071-35-7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-2124744" y="548680"/>
            <a:ext cx="1656184" cy="1104123"/>
          </a:xfrm>
          <a:prstGeom prst="rect">
            <a:avLst/>
          </a:prstGeom>
          <a:noFill/>
        </p:spPr>
      </p:pic>
      <p:pic>
        <p:nvPicPr>
          <p:cNvPr id="27654" name="Picture 6" descr="http://im6-tub-ru.yandex.net/i?id=122215671-58-7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872" y="836712"/>
            <a:ext cx="2102887" cy="1584176"/>
          </a:xfrm>
          <a:prstGeom prst="rect">
            <a:avLst/>
          </a:prstGeom>
          <a:noFill/>
        </p:spPr>
      </p:pic>
      <p:pic>
        <p:nvPicPr>
          <p:cNvPr id="27656" name="Picture 8" descr="http://im7-tub-ru.yandex.net/i?id=22655479-17-72"/>
          <p:cNvPicPr>
            <a:picLocks noChangeAspect="1" noChangeArrowheads="1"/>
          </p:cNvPicPr>
          <p:nvPr/>
        </p:nvPicPr>
        <p:blipFill>
          <a:blip r:embed="rId9" cstate="email"/>
          <a:srcRect b="11801"/>
          <a:stretch>
            <a:fillRect/>
          </a:stretch>
        </p:blipFill>
        <p:spPr bwMode="auto">
          <a:xfrm flipH="1">
            <a:off x="-2340768" y="2708920"/>
            <a:ext cx="2041071" cy="144016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95936" y="2924944"/>
            <a:ext cx="72006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</a:rPr>
              <a:t>?</a:t>
            </a:r>
            <a:endParaRPr lang="ru-RU" sz="9000" b="1" dirty="0">
              <a:solidFill>
                <a:srgbClr val="002060"/>
              </a:solidFill>
            </a:endParaRPr>
          </a:p>
        </p:txBody>
      </p:sp>
      <p:pic>
        <p:nvPicPr>
          <p:cNvPr id="27658" name="Picture 10" descr="http://im8-tub-ru.yandex.net/i?id=58183657-14-7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40152" y="3284984"/>
            <a:ext cx="2097850" cy="1580382"/>
          </a:xfrm>
          <a:prstGeom prst="rect">
            <a:avLst/>
          </a:prstGeom>
          <a:noFill/>
        </p:spPr>
      </p:pic>
      <p:pic>
        <p:nvPicPr>
          <p:cNvPr id="27660" name="Picture 12" descr="http://im2-tub-ru.yandex.net/i?id=270380582-53-7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347864" y="3140968"/>
            <a:ext cx="2160240" cy="1627382"/>
          </a:xfrm>
          <a:prstGeom prst="rect">
            <a:avLst/>
          </a:prstGeom>
          <a:noFill/>
        </p:spPr>
      </p:pic>
      <p:pic>
        <p:nvPicPr>
          <p:cNvPr id="27662" name="Picture 14" descr="http://im7-tub-ru.yandex.net/i?id=320893583-21-7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707903" y="908720"/>
            <a:ext cx="1786663" cy="1584176"/>
          </a:xfrm>
          <a:prstGeom prst="rect">
            <a:avLst/>
          </a:prstGeom>
          <a:noFill/>
        </p:spPr>
      </p:pic>
      <p:pic>
        <p:nvPicPr>
          <p:cNvPr id="27664" name="Picture 16" descr="http://im0-tub-ru.yandex.net/i?id=385021244-16-7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012160" y="764704"/>
            <a:ext cx="1977685" cy="1872208"/>
          </a:xfrm>
          <a:prstGeom prst="rect">
            <a:avLst/>
          </a:prstGeom>
          <a:noFill/>
        </p:spPr>
      </p:pic>
      <p:pic>
        <p:nvPicPr>
          <p:cNvPr id="27666" name="Picture 18" descr="http://im6-tub-ru.yandex.net/i?id=108857461-05-7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347864" y="3140968"/>
            <a:ext cx="2028825" cy="1343026"/>
          </a:xfrm>
          <a:prstGeom prst="rect">
            <a:avLst/>
          </a:prstGeom>
          <a:noFill/>
        </p:spPr>
      </p:pic>
      <p:pic>
        <p:nvPicPr>
          <p:cNvPr id="19" name="Picture 20" descr="Картинка 1 из 4866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16216" y="2924944"/>
            <a:ext cx="1440159" cy="205474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660232" y="3068960"/>
            <a:ext cx="792088" cy="148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20" b="1" dirty="0" smtClean="0">
                <a:solidFill>
                  <a:srgbClr val="002060"/>
                </a:solidFill>
              </a:rPr>
              <a:t>?</a:t>
            </a:r>
            <a:endParaRPr lang="ru-RU" sz="902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5589240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Ассоциации</a:t>
            </a:r>
            <a:r>
              <a:rPr lang="ru-RU" dirty="0" smtClean="0"/>
              <a:t>. </a:t>
            </a:r>
            <a:r>
              <a:rPr lang="ru-RU" dirty="0" err="1" smtClean="0"/>
              <a:t>Матроскин</a:t>
            </a:r>
            <a:r>
              <a:rPr lang="ru-RU" dirty="0" smtClean="0"/>
              <a:t> предлагает  тебе  объяснить, как связаны две первые картинки, и догадаться какая картинка спрятана во второй паре.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2674 0.003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31354 0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21" grpId="0"/>
      <p:bldP spid="21" grpId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0-tub-ru.yandex.net/i?id=333521120-4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2204864"/>
            <a:ext cx="2520280" cy="4004217"/>
          </a:xfrm>
          <a:prstGeom prst="rect">
            <a:avLst/>
          </a:prstGeom>
          <a:noFill/>
        </p:spPr>
      </p:pic>
      <p:pic>
        <p:nvPicPr>
          <p:cNvPr id="29700" name="Picture 4" descr="Картинка 5 из 202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32656"/>
            <a:ext cx="5664629" cy="4248472"/>
          </a:xfrm>
          <a:prstGeom prst="rect">
            <a:avLst/>
          </a:prstGeom>
          <a:noFill/>
        </p:spPr>
      </p:pic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577483"/>
            <a:ext cx="3960440" cy="364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91680" y="479715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Сосновая шишка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45091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Синяя чашка</a:t>
            </a:r>
            <a:endParaRPr lang="ru-RU" b="1" dirty="0"/>
          </a:p>
        </p:txBody>
      </p:sp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5" cstate="email"/>
          <a:srcRect l="5679" r="17076" b="34813"/>
          <a:stretch>
            <a:fillRect/>
          </a:stretch>
        </p:blipFill>
        <p:spPr bwMode="auto">
          <a:xfrm>
            <a:off x="683568" y="620688"/>
            <a:ext cx="5328592" cy="337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339752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Шерстяная шапочка</a:t>
            </a:r>
            <a:endParaRPr lang="ru-RU" b="1" dirty="0"/>
          </a:p>
        </p:txBody>
      </p:sp>
      <p:pic>
        <p:nvPicPr>
          <p:cNvPr id="29720" name="Picture 2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332656"/>
            <a:ext cx="5688632" cy="374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71600" y="620688"/>
            <a:ext cx="5256584" cy="334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195736" y="47971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Смешной малыш</a:t>
            </a:r>
            <a:endParaRPr lang="ru-RU" b="1" dirty="0"/>
          </a:p>
        </p:txBody>
      </p:sp>
      <p:pic>
        <p:nvPicPr>
          <p:cNvPr id="29722" name="Picture 2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5576" y="548680"/>
            <a:ext cx="551355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835696" y="48691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Косолапый мишка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03648" y="6165304"/>
            <a:ext cx="748883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Посчитай, сколько и каких предметов  на фотографиях Шарика?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build="allAtOnce"/>
      <p:bldP spid="13" grpId="2" build="allAtOnce"/>
      <p:bldP spid="14" grpId="1"/>
      <p:bldP spid="14" grpId="2"/>
      <p:bldP spid="17" grpId="0"/>
      <p:bldP spid="22" grpId="0"/>
      <p:bldP spid="22" grpId="1"/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2/71/357/71357914_molodec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548680"/>
            <a:ext cx="3816423" cy="5544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190</Words>
  <Application>Microsoft Office PowerPoint</Application>
  <PresentationFormat>Экран (4:3)</PresentationFormat>
  <Paragraphs>34</Paragraphs>
  <Slides>8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Учимся различать звуки С Ш с героями из Простоквашино</vt:lpstr>
      <vt:lpstr>Цель презентации:  --автоматизация произношения звуков С  Ш в активной речи; --закрепление навыка их различения на уровне слов и во фразе; --  развитие словесно-логического мышления -- совершенствование навыка согласования  с числительными.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С Ш </dc:title>
  <cp:lastModifiedBy>Пользователь Windows</cp:lastModifiedBy>
  <cp:revision>92</cp:revision>
  <dcterms:modified xsi:type="dcterms:W3CDTF">2020-05-05T15:10:57Z</dcterms:modified>
</cp:coreProperties>
</file>