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86" r:id="rId20"/>
    <p:sldId id="287" r:id="rId21"/>
    <p:sldId id="278" r:id="rId22"/>
    <p:sldId id="281" r:id="rId23"/>
    <p:sldId id="279" r:id="rId24"/>
    <p:sldId id="280" r:id="rId25"/>
    <p:sldId id="282" r:id="rId26"/>
    <p:sldId id="284" r:id="rId27"/>
    <p:sldId id="283" r:id="rId28"/>
    <p:sldId id="285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E50"/>
    <a:srgbClr val="FFD661"/>
    <a:srgbClr val="FF7979"/>
    <a:srgbClr val="E1F7FF"/>
    <a:srgbClr val="FCE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1" autoAdjust="0"/>
    <p:restoredTop sz="92857" autoAdjust="0"/>
  </p:normalViewPr>
  <p:slideViewPr>
    <p:cSldViewPr>
      <p:cViewPr>
        <p:scale>
          <a:sx n="60" d="100"/>
          <a:sy n="60" d="100"/>
        </p:scale>
        <p:origin x="-185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4CE76-8F5A-4AA6-A402-79BAB77A525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E0106-1FB8-4E74-A617-6E6C3C0A8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106-1FB8-4E74-A617-6E6C3C0A81F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106-1FB8-4E74-A617-6E6C3C0A81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6.xml"/><Relationship Id="rId7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image" Target="../media/image14.jpe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slide" Target="slide2.xml"/><Relationship Id="rId7" Type="http://schemas.openxmlformats.org/officeDocument/2006/relationships/slide" Target="slide19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slide" Target="slide20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slide" Target="slide15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gif"/><Relationship Id="rId3" Type="http://schemas.openxmlformats.org/officeDocument/2006/relationships/slide" Target="slide15.xml"/><Relationship Id="rId7" Type="http://schemas.openxmlformats.org/officeDocument/2006/relationships/slide" Target="slide20.xml"/><Relationship Id="rId12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slide" Target="slide19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gif"/><Relationship Id="rId3" Type="http://schemas.openxmlformats.org/officeDocument/2006/relationships/slide" Target="slide15.xm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slide" Target="slide19.xml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25.xml"/><Relationship Id="rId4" Type="http://schemas.openxmlformats.org/officeDocument/2006/relationships/slide" Target="slide1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9737.vkontakte.ru/u15131964/-14/x_6920b9b9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27.xml"/><Relationship Id="rId7" Type="http://schemas.openxmlformats.org/officeDocument/2006/relationships/slide" Target="slide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6.xml"/><Relationship Id="rId4" Type="http://schemas.openxmlformats.org/officeDocument/2006/relationships/image" Target="../media/image49.png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lushat-skazki.ru/Kar_Karic_iz_multseriala_Smesariki.html" TargetMode="External"/><Relationship Id="rId13" Type="http://schemas.openxmlformats.org/officeDocument/2006/relationships/hyperlink" Target="http://fotki.yandex.ru/users/belob-elena/view/65433/" TargetMode="External"/><Relationship Id="rId18" Type="http://schemas.openxmlformats.org/officeDocument/2006/relationships/hyperlink" Target="http://www.kavkazchat.com/showthread.php?t=38500&amp;page=5" TargetMode="External"/><Relationship Id="rId26" Type="http://schemas.openxmlformats.org/officeDocument/2006/relationships/hyperlink" Target="http://durachko.beon.ru/8491-565-smysl-zhizni.zhtml" TargetMode="External"/><Relationship Id="rId3" Type="http://schemas.openxmlformats.org/officeDocument/2006/relationships/hyperlink" Target="http://www.mobilmusic.ru/file.php?id=827615" TargetMode="External"/><Relationship Id="rId21" Type="http://schemas.openxmlformats.org/officeDocument/2006/relationships/hyperlink" Target="http://mysteria.org.ua/showjournal.php?journalid=2471598&amp;keywordid=978182" TargetMode="External"/><Relationship Id="rId7" Type="http://schemas.openxmlformats.org/officeDocument/2006/relationships/hyperlink" Target="http://kita.com.ua/blog/post/game/32524/show.html?show_c=383314" TargetMode="External"/><Relationship Id="rId12" Type="http://schemas.openxmlformats.org/officeDocument/2006/relationships/hyperlink" Target="http://holmotel.ru/Narabotki3.htm" TargetMode="External"/><Relationship Id="rId17" Type="http://schemas.openxmlformats.org/officeDocument/2006/relationships/hyperlink" Target="http://smileforyou.org.ua/publ/" TargetMode="External"/><Relationship Id="rId25" Type="http://schemas.openxmlformats.org/officeDocument/2006/relationships/hyperlink" Target="http://rylik.ru/photoframes/10019-fotoramki-ya-i-smeshariki.html" TargetMode="External"/><Relationship Id="rId2" Type="http://schemas.openxmlformats.org/officeDocument/2006/relationships/hyperlink" Target="http://www.xrest.ru/preview/547996/" TargetMode="External"/><Relationship Id="rId16" Type="http://schemas.openxmlformats.org/officeDocument/2006/relationships/hyperlink" Target="http://www.sawin.com.ua/sonnik/index.php?p=articles&amp;area=1&amp;catid=0&amp;page=102&amp;limit=25" TargetMode="External"/><Relationship Id="rId20" Type="http://schemas.openxmlformats.org/officeDocument/2006/relationships/hyperlink" Target="http://&#1091;-&#1076;&#1072;&#1095;&#1085;&#1099;&#1081;.&#1088;&#1092;/index/page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pozhilova-d/view/470231/?page=8" TargetMode="External"/><Relationship Id="rId11" Type="http://schemas.openxmlformats.org/officeDocument/2006/relationships/hyperlink" Target="http://tortuga.angarsk.su/fb2/kulikt01/Logopedicheskie_skorogovorki_i_schitalki.fb2_2.html" TargetMode="External"/><Relationship Id="rId24" Type="http://schemas.openxmlformats.org/officeDocument/2006/relationships/hyperlink" Target="http://wallpaper-wide.ru/&#1087;&#1086;&#1083;&#1086;&#1074;&#1080;&#1085;&#1082;&#1080;-&#1082;&#1086;&#1082;&#1086;&#1089;&#1072;-&#1086;&#1088;&#1077;&#1093;/" TargetMode="External"/><Relationship Id="rId5" Type="http://schemas.openxmlformats.org/officeDocument/2006/relationships/hyperlink" Target="http://www.xrest.ru/original/403430/" TargetMode="External"/><Relationship Id="rId15" Type="http://schemas.openxmlformats.org/officeDocument/2006/relationships/hyperlink" Target="http://forum.dreamworlds.ru/topic/1415-%d1%82%d1%80%d0%b0%d0%ba%d1%82%d0%b8%d1%80-%d0%bf%d0%b5%d1%80%d0%b5%d0%ba%d1%80%d1%91%d1%81%d1%82%d0%be%d0%ba/page__st__16275" TargetMode="External"/><Relationship Id="rId23" Type="http://schemas.openxmlformats.org/officeDocument/2006/relationships/hyperlink" Target="http://www.liveinternet.ru/users/4345407/post194233410/" TargetMode="External"/><Relationship Id="rId28" Type="http://schemas.openxmlformats.org/officeDocument/2006/relationships/hyperlink" Target="http://detsad-kitty.ru/shablon/sfoto/9405-ramochki-so-smesharikami.html" TargetMode="External"/><Relationship Id="rId10" Type="http://schemas.openxmlformats.org/officeDocument/2006/relationships/hyperlink" Target="http://ava-vkontakte.ucoz.ru/photo/multfilmy/krosh_i_barash/17-0-443" TargetMode="External"/><Relationship Id="rId19" Type="http://schemas.openxmlformats.org/officeDocument/2006/relationships/hyperlink" Target="http://turism.poopa.ru/category_100/-&#1085;&#1072;&#1089;&#1086;&#1089;" TargetMode="External"/><Relationship Id="rId4" Type="http://schemas.openxmlformats.org/officeDocument/2006/relationships/hyperlink" Target="http://umkadc.ru/book/export/html/21" TargetMode="External"/><Relationship Id="rId9" Type="http://schemas.openxmlformats.org/officeDocument/2006/relationships/hyperlink" Target="http://www.forum.fotowedding.ru/viewtopic.php?f=69&amp;t=1441&amp;start=370" TargetMode="External"/><Relationship Id="rId14" Type="http://schemas.openxmlformats.org/officeDocument/2006/relationships/hyperlink" Target="http://lenagold.ru/fon/clipart/alf.html" TargetMode="External"/><Relationship Id="rId22" Type="http://schemas.openxmlformats.org/officeDocument/2006/relationships/hyperlink" Target="http://sliderfifth.ru/759" TargetMode="External"/><Relationship Id="rId27" Type="http://schemas.openxmlformats.org/officeDocument/2006/relationships/hyperlink" Target="http://www.minibanda.ru/u/8956/note/Igra-N-14-Fokus-pokus-ili-do-chego-dovodit-lyubopytnyj-nos/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330026694634_42012_y_f9c56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3643338" cy="47863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Презентация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«В гостях у звука 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0" y="6143644"/>
            <a:ext cx="857224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714908" cy="4857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Лес –</a:t>
            </a:r>
            <a:br>
              <a:rPr lang="ru-RU" sz="4000" b="1" dirty="0" smtClean="0"/>
            </a:br>
            <a:r>
              <a:rPr lang="ru-RU" sz="4000" b="1" dirty="0" smtClean="0"/>
              <a:t>Ананас –</a:t>
            </a:r>
            <a:br>
              <a:rPr lang="ru-RU" sz="4000" b="1" dirty="0" smtClean="0"/>
            </a:br>
            <a:r>
              <a:rPr lang="ru-RU" sz="4000" b="1" dirty="0" smtClean="0"/>
              <a:t>Час –</a:t>
            </a:r>
            <a:br>
              <a:rPr lang="ru-RU" sz="4000" b="1" dirty="0" smtClean="0"/>
            </a:br>
            <a:r>
              <a:rPr lang="ru-RU" sz="4000" b="1" dirty="0" smtClean="0"/>
              <a:t>Вкус –</a:t>
            </a:r>
            <a:br>
              <a:rPr lang="ru-RU" sz="4000" b="1" dirty="0" smtClean="0"/>
            </a:br>
            <a:r>
              <a:rPr lang="ru-RU" sz="4000" b="1" dirty="0" smtClean="0"/>
              <a:t>Смех –</a:t>
            </a:r>
            <a:br>
              <a:rPr lang="ru-RU" sz="4000" b="1" dirty="0" smtClean="0"/>
            </a:br>
            <a:r>
              <a:rPr lang="ru-RU" sz="4000" b="1" dirty="0" smtClean="0"/>
              <a:t>Автобус –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928670"/>
            <a:ext cx="3286148" cy="4786346"/>
          </a:xfrm>
        </p:spPr>
        <p:txBody>
          <a:bodyPr/>
          <a:lstStyle/>
          <a:p>
            <a:pPr>
              <a:buNone/>
            </a:pPr>
            <a:r>
              <a:rPr lang="ru-RU" sz="3400" dirty="0" smtClean="0"/>
              <a:t>Лесной</a:t>
            </a:r>
          </a:p>
          <a:p>
            <a:pPr>
              <a:buNone/>
            </a:pPr>
            <a:r>
              <a:rPr lang="ru-RU" sz="3400" dirty="0" smtClean="0"/>
              <a:t>Ананасовый</a:t>
            </a:r>
          </a:p>
          <a:p>
            <a:pPr>
              <a:buNone/>
            </a:pPr>
            <a:r>
              <a:rPr lang="ru-RU" sz="3400" dirty="0" smtClean="0"/>
              <a:t>Часовой</a:t>
            </a:r>
          </a:p>
          <a:p>
            <a:pPr>
              <a:buNone/>
            </a:pPr>
            <a:r>
              <a:rPr lang="ru-RU" sz="3400" dirty="0" smtClean="0"/>
              <a:t>Вкусный</a:t>
            </a:r>
          </a:p>
          <a:p>
            <a:pPr>
              <a:buNone/>
            </a:pPr>
            <a:r>
              <a:rPr lang="ru-RU" sz="3400" dirty="0" smtClean="0"/>
              <a:t>Смешной</a:t>
            </a:r>
          </a:p>
          <a:p>
            <a:pPr>
              <a:buNone/>
            </a:pPr>
            <a:r>
              <a:rPr lang="ru-RU" sz="3400" dirty="0" smtClean="0"/>
              <a:t>Автобусный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2976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Прочитай и назови необходимое слово. Рифма тебе поможет.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0" name="Picture 4" descr="http://img-fotki.yandex.ru/get/4611/137449970.6/0_72cd7_fa140f2d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3500436" cy="3429000"/>
          </a:xfrm>
          <a:prstGeom prst="rect">
            <a:avLst/>
          </a:prstGeom>
          <a:noFill/>
        </p:spPr>
      </p:pic>
      <p:pic>
        <p:nvPicPr>
          <p:cNvPr id="34821" name="Picture 5" descr="C:\Users\Наташа\AppData\Local\Microsoft\Windows\Temporary Internet Files\Content.IE5\7IIWEAAC\MC90043386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37928">
            <a:off x="1363012" y="1934525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5" descr="C:\Users\Наташа\AppData\Local\Microsoft\Windows\Temporary Internet Files\Content.IE5\7IIWEAAC\MC900433868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81963" flipH="1">
            <a:off x="6816139" y="1855793"/>
            <a:ext cx="1763130" cy="1828572"/>
          </a:xfrm>
          <a:prstGeom prst="rect">
            <a:avLst/>
          </a:prstGeom>
          <a:noFill/>
        </p:spPr>
      </p:pic>
      <p:pic>
        <p:nvPicPr>
          <p:cNvPr id="34822" name="Picture 6" descr="C:\Users\Наташа\AppData\Local\Microsoft\Windows\Temporary Internet Files\Content.IE5\7IIWEAAC\MC900433868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14422"/>
            <a:ext cx="1828572" cy="1828572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536894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1.Отнесли домой мы лейки </a:t>
            </a:r>
            <a:br>
              <a:rPr lang="ru-RU" sz="3100" dirty="0" smtClean="0"/>
            </a:br>
            <a:r>
              <a:rPr lang="ru-RU" sz="3100" dirty="0" smtClean="0"/>
              <a:t>И уселись на… </a:t>
            </a:r>
            <a:br>
              <a:rPr lang="ru-RU" sz="3100" dirty="0" smtClean="0"/>
            </a:br>
            <a:r>
              <a:rPr lang="ru-RU" sz="3100" dirty="0" smtClean="0"/>
              <a:t>2.Для птенцов и для зверят</a:t>
            </a:r>
            <a:br>
              <a:rPr lang="ru-RU" sz="3100" dirty="0" smtClean="0"/>
            </a:br>
            <a:r>
              <a:rPr lang="ru-RU" sz="3100" dirty="0" smtClean="0"/>
              <a:t>Тоже нужен детский…</a:t>
            </a:r>
            <a:br>
              <a:rPr lang="ru-RU" sz="3100" dirty="0" smtClean="0"/>
            </a:br>
            <a:r>
              <a:rPr lang="ru-RU" sz="3100" dirty="0" smtClean="0"/>
              <a:t>3.Надевай скорей на ножки свои новые…</a:t>
            </a:r>
            <a:br>
              <a:rPr lang="ru-RU" sz="3100" dirty="0" smtClean="0"/>
            </a:br>
            <a:r>
              <a:rPr lang="ru-RU" sz="3100" dirty="0" smtClean="0"/>
              <a:t>4.Как на тоненький ледок</a:t>
            </a:r>
            <a:br>
              <a:rPr lang="ru-RU" sz="3100" dirty="0" smtClean="0"/>
            </a:br>
            <a:r>
              <a:rPr lang="ru-RU" sz="3100" dirty="0" smtClean="0"/>
              <a:t>Выпал беленький … </a:t>
            </a:r>
            <a:br>
              <a:rPr lang="ru-RU" sz="3100" dirty="0" smtClean="0"/>
            </a:br>
            <a:r>
              <a:rPr lang="ru-RU" sz="3100" dirty="0" smtClean="0"/>
              <a:t>5.Десять дней Айболит</a:t>
            </a:r>
            <a:br>
              <a:rPr lang="ru-RU" sz="3100" dirty="0" smtClean="0"/>
            </a:br>
            <a:r>
              <a:rPr lang="ru-RU" sz="3100" dirty="0" smtClean="0"/>
              <a:t>Не ест, не пьёт и не…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642918"/>
            <a:ext cx="268604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Скамейки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Сад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Сапожки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Снежок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Спит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57868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857868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357718" cy="5072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1.Помогать я маме буду. Сама вымою…</a:t>
            </a:r>
            <a:br>
              <a:rPr lang="ru-RU" sz="3100" dirty="0" smtClean="0"/>
            </a:br>
            <a:r>
              <a:rPr lang="ru-RU" sz="3100" dirty="0" smtClean="0"/>
              <a:t>2.</a:t>
            </a:r>
            <a:r>
              <a:rPr lang="ru-RU" sz="3200" dirty="0" smtClean="0"/>
              <a:t>Где весною было пусто</a:t>
            </a:r>
            <a:br>
              <a:rPr lang="ru-RU" sz="3200" dirty="0" smtClean="0"/>
            </a:br>
            <a:r>
              <a:rPr lang="ru-RU" sz="3200" dirty="0" smtClean="0"/>
              <a:t>Летом выросла … </a:t>
            </a:r>
            <a:br>
              <a:rPr lang="ru-RU" sz="3200" dirty="0" smtClean="0"/>
            </a:br>
            <a:r>
              <a:rPr lang="ru-RU" sz="3200" dirty="0" smtClean="0"/>
              <a:t>3.В кислый сок, в кислый сок сыплю сахарный …</a:t>
            </a:r>
            <a:br>
              <a:rPr lang="ru-RU" sz="3200" dirty="0" smtClean="0"/>
            </a:br>
            <a:r>
              <a:rPr lang="ru-RU" sz="3200" dirty="0" smtClean="0"/>
              <a:t>4.Стелют на кровать меня, называюсь…</a:t>
            </a:r>
            <a:br>
              <a:rPr lang="ru-RU" sz="3200" dirty="0" smtClean="0"/>
            </a:br>
            <a:r>
              <a:rPr lang="ru-RU" sz="3200" dirty="0" smtClean="0"/>
              <a:t>5.И рыщут по дороге </a:t>
            </a:r>
            <a:br>
              <a:rPr lang="ru-RU" sz="3200" dirty="0" smtClean="0"/>
            </a:br>
            <a:r>
              <a:rPr lang="ru-RU" sz="3200" dirty="0" smtClean="0"/>
              <a:t>Слоны и …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00108"/>
            <a:ext cx="3757610" cy="42148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/>
              <a:t>Посуду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Капуста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Песок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Простыня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Носороги</a:t>
            </a:r>
            <a:endParaRPr lang="ru-RU" sz="3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57868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857868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929222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1.Саня так в лесу замёрз –</a:t>
            </a:r>
            <a:br>
              <a:rPr lang="ru-RU" sz="3100" dirty="0" smtClean="0"/>
            </a:br>
            <a:r>
              <a:rPr lang="ru-RU" sz="3100" dirty="0" smtClean="0"/>
              <a:t>Чуть не отморозил… </a:t>
            </a:r>
            <a:br>
              <a:rPr lang="ru-RU" sz="3100" dirty="0" smtClean="0"/>
            </a:br>
            <a:r>
              <a:rPr lang="ru-RU" sz="3100" dirty="0" smtClean="0"/>
              <a:t>2.</a:t>
            </a:r>
            <a:r>
              <a:rPr lang="ru-RU" sz="3200" dirty="0" smtClean="0"/>
              <a:t>Мы варенья как-то раз наварили целый…</a:t>
            </a:r>
            <a:br>
              <a:rPr lang="ru-RU" sz="3200" dirty="0" smtClean="0"/>
            </a:br>
            <a:r>
              <a:rPr lang="ru-RU" sz="3200" dirty="0" smtClean="0"/>
              <a:t>3.Чтобы в цель попасть хоть раз, Нужен острый, меткий …</a:t>
            </a:r>
            <a:br>
              <a:rPr lang="ru-RU" sz="3200" dirty="0" smtClean="0"/>
            </a:br>
            <a:r>
              <a:rPr lang="ru-RU" sz="3200" dirty="0" smtClean="0"/>
              <a:t>4.А у нас, а у нас в сумке вкусный …   </a:t>
            </a:r>
            <a:br>
              <a:rPr lang="ru-RU" sz="3200" dirty="0" smtClean="0"/>
            </a:br>
            <a:r>
              <a:rPr lang="ru-RU" sz="3200" dirty="0" smtClean="0"/>
              <a:t>5.Вдруг видят стоит у колёс</a:t>
            </a:r>
            <a:br>
              <a:rPr lang="ru-RU" sz="3200" dirty="0" smtClean="0"/>
            </a:br>
            <a:r>
              <a:rPr lang="ru-RU" sz="3200" dirty="0" smtClean="0"/>
              <a:t>Огромный взъерошенный…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857232"/>
            <a:ext cx="3471858" cy="41434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Нос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Таз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Глаз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Ананас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Пёс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57868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857868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Бюро находок.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0406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26" name="Picture 6" descr="&amp;Kcy;&amp;acy;&amp;rcy;&amp;tcy;&amp;icy;&amp;ncy;&amp;kcy;&amp;acy; 9 &amp;icy;&amp;zcy; 4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2981325" cy="3810000"/>
          </a:xfrm>
          <a:prstGeom prst="rect">
            <a:avLst/>
          </a:prstGeom>
          <a:noFill/>
        </p:spPr>
      </p:pic>
      <p:pic>
        <p:nvPicPr>
          <p:cNvPr id="30728" name="Picture 8" descr="&amp;Kcy;&amp;acy;&amp;rcy;&amp;tcy;&amp;icy;&amp;ncy;&amp;kcy;&amp;acy; 3 &amp;icy;&amp;zcy; 160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1500198" cy="1449466"/>
          </a:xfrm>
          <a:prstGeom prst="rect">
            <a:avLst/>
          </a:prstGeom>
          <a:noFill/>
        </p:spPr>
      </p:pic>
      <p:pic>
        <p:nvPicPr>
          <p:cNvPr id="12" name="Picture 8" descr="&amp;Kcy;&amp;acy;&amp;rcy;&amp;tcy;&amp;icy;&amp;ncy;&amp;kcy;&amp;acy; 3 &amp;icy;&amp;zcy; 1606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86058"/>
            <a:ext cx="1330890" cy="1285884"/>
          </a:xfrm>
          <a:prstGeom prst="rect">
            <a:avLst/>
          </a:prstGeom>
          <a:noFill/>
        </p:spPr>
      </p:pic>
      <p:pic>
        <p:nvPicPr>
          <p:cNvPr id="13" name="Picture 8" descr="&amp;Kcy;&amp;acy;&amp;rcy;&amp;tcy;&amp;icy;&amp;ncy;&amp;kcy;&amp;acy; 3 &amp;icy;&amp;zcy; 1606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1285860"/>
            <a:ext cx="1478767" cy="1428760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 и назови картинки, где звук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на третьем месте.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1"/>
            <a:ext cx="6472254" cy="41148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0" y="6500834"/>
            <a:ext cx="64291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642910" y="6500834"/>
            <a:ext cx="428628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671746" y="2500306"/>
            <a:ext cx="6472254" cy="411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Наташа\Desktop\154-m4rwj19zigjl5r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857760"/>
            <a:ext cx="2571768" cy="1618503"/>
          </a:xfrm>
          <a:prstGeom prst="rect">
            <a:avLst/>
          </a:prstGeom>
          <a:noFill/>
        </p:spPr>
      </p:pic>
      <p:pic>
        <p:nvPicPr>
          <p:cNvPr id="1027" name="Picture 3" descr="C:\Users\Наташа\Desktop\58250109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786058"/>
            <a:ext cx="2857488" cy="1928826"/>
          </a:xfrm>
          <a:prstGeom prst="rect">
            <a:avLst/>
          </a:prstGeom>
          <a:noFill/>
        </p:spPr>
      </p:pic>
      <p:pic>
        <p:nvPicPr>
          <p:cNvPr id="1028" name="Picture 4" descr="C:\Users\Наташа\Desktop\orig_181_12977685902SF5s55QhH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142984"/>
            <a:ext cx="2214578" cy="1714512"/>
          </a:xfrm>
          <a:prstGeom prst="rect">
            <a:avLst/>
          </a:prstGeom>
          <a:noFill/>
        </p:spPr>
      </p:pic>
      <p:pic>
        <p:nvPicPr>
          <p:cNvPr id="1029" name="Picture 5" descr="C:\Users\Наташа\Desktop\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000372"/>
            <a:ext cx="2437214" cy="1571636"/>
          </a:xfrm>
          <a:prstGeom prst="rect">
            <a:avLst/>
          </a:prstGeom>
          <a:noFill/>
        </p:spPr>
      </p:pic>
      <p:pic>
        <p:nvPicPr>
          <p:cNvPr id="1030" name="Picture 6" descr="C:\Users\Наташа\Desktop\Moose-Imag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4714884"/>
            <a:ext cx="2714644" cy="1906007"/>
          </a:xfrm>
          <a:prstGeom prst="rect">
            <a:avLst/>
          </a:prstGeom>
          <a:noFill/>
        </p:spPr>
      </p:pic>
      <p:pic>
        <p:nvPicPr>
          <p:cNvPr id="1031" name="Picture 7" descr="C:\Users\Наташа\Desktop\moustach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1153768"/>
            <a:ext cx="1754177" cy="1489390"/>
          </a:xfrm>
          <a:prstGeom prst="rect">
            <a:avLst/>
          </a:prstGeom>
          <a:noFill/>
        </p:spPr>
      </p:pic>
      <p:pic>
        <p:nvPicPr>
          <p:cNvPr id="1032" name="Picture 8" descr="C:\Users\Наташа\Desktop\13547-original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2928934"/>
            <a:ext cx="1796130" cy="1571636"/>
          </a:xfrm>
          <a:prstGeom prst="rect">
            <a:avLst/>
          </a:prstGeom>
          <a:noFill/>
        </p:spPr>
      </p:pic>
      <p:pic>
        <p:nvPicPr>
          <p:cNvPr id="1033" name="Picture 9" descr="C:\Users\Наташа\Desktop\vufk7g4iodjglrzq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4714884"/>
            <a:ext cx="1834906" cy="1928802"/>
          </a:xfrm>
          <a:prstGeom prst="rect">
            <a:avLst/>
          </a:prstGeom>
          <a:noFill/>
        </p:spPr>
      </p:pic>
      <p:pic>
        <p:nvPicPr>
          <p:cNvPr id="1034" name="Picture 10" descr="C:\Users\Наташа\Desktop\0000001271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786" y="1214422"/>
            <a:ext cx="2500330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Найди и назови картинки, где звук </a:t>
            </a:r>
            <a:r>
              <a:rPr lang="en-US" sz="3600" dirty="0" smtClean="0"/>
              <a:t>[c]</a:t>
            </a:r>
            <a:r>
              <a:rPr lang="ru-RU" sz="3600" dirty="0" smtClean="0"/>
              <a:t>на четвёртом месте.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215082"/>
            <a:ext cx="857224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7224" y="6215082"/>
            <a:ext cx="785818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Наташа\Desktop\post-26471-124903179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214950"/>
            <a:ext cx="2000264" cy="1428760"/>
          </a:xfrm>
          <a:prstGeom prst="rect">
            <a:avLst/>
          </a:prstGeom>
          <a:noFill/>
        </p:spPr>
      </p:pic>
      <p:pic>
        <p:nvPicPr>
          <p:cNvPr id="1027" name="Picture 3" descr="C:\Users\Наташа\Desktop\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86124"/>
            <a:ext cx="1857388" cy="1714511"/>
          </a:xfrm>
          <a:prstGeom prst="rect">
            <a:avLst/>
          </a:prstGeom>
          <a:noFill/>
        </p:spPr>
      </p:pic>
      <p:pic>
        <p:nvPicPr>
          <p:cNvPr id="1028" name="Picture 4" descr="C:\Users\Наташа\Desktop\list139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286124"/>
            <a:ext cx="2143140" cy="1722909"/>
          </a:xfrm>
          <a:prstGeom prst="rect">
            <a:avLst/>
          </a:prstGeom>
          <a:noFill/>
        </p:spPr>
      </p:pic>
      <p:pic>
        <p:nvPicPr>
          <p:cNvPr id="1029" name="Picture 5" descr="C:\Users\Наташа\Desktop\0_ff99_51c976c3_X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5214950"/>
            <a:ext cx="2269040" cy="1344590"/>
          </a:xfrm>
          <a:prstGeom prst="rect">
            <a:avLst/>
          </a:prstGeom>
          <a:noFill/>
        </p:spPr>
      </p:pic>
      <p:pic>
        <p:nvPicPr>
          <p:cNvPr id="1030" name="Picture 6" descr="C:\Users\Наташа\Desktop\kras2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1214422"/>
            <a:ext cx="1928826" cy="1714512"/>
          </a:xfrm>
          <a:prstGeom prst="rect">
            <a:avLst/>
          </a:prstGeom>
          <a:noFill/>
        </p:spPr>
      </p:pic>
      <p:pic>
        <p:nvPicPr>
          <p:cNvPr id="1031" name="Picture 7" descr="C:\Users\Наташа\Desktop\kapust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1214422"/>
            <a:ext cx="2071702" cy="1815366"/>
          </a:xfrm>
          <a:prstGeom prst="rect">
            <a:avLst/>
          </a:prstGeom>
          <a:noFill/>
        </p:spPr>
      </p:pic>
      <p:pic>
        <p:nvPicPr>
          <p:cNvPr id="1032" name="Picture 8" descr="C:\Users\Наташа\Desktop\arbuz0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3214686"/>
            <a:ext cx="2214578" cy="1785950"/>
          </a:xfrm>
          <a:prstGeom prst="rect">
            <a:avLst/>
          </a:prstGeom>
          <a:noFill/>
        </p:spPr>
      </p:pic>
      <p:pic>
        <p:nvPicPr>
          <p:cNvPr id="1033" name="Picture 9" descr="C:\Users\Наташа\Desktop\bodypart1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24" y="5143512"/>
            <a:ext cx="2000264" cy="923578"/>
          </a:xfrm>
          <a:prstGeom prst="rect">
            <a:avLst/>
          </a:prstGeom>
          <a:noFill/>
        </p:spPr>
      </p:pic>
      <p:pic>
        <p:nvPicPr>
          <p:cNvPr id="1034" name="Picture 10" descr="C:\Users\Наташа\Desktop\747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0694" y="1214422"/>
            <a:ext cx="2000264" cy="17376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Найди и назови картинки, где звук</a:t>
            </a:r>
            <a:r>
              <a:rPr lang="en-US" sz="3600" dirty="0" smtClean="0"/>
              <a:t> [</a:t>
            </a:r>
            <a:r>
              <a:rPr lang="ru-RU" sz="3600" dirty="0" smtClean="0"/>
              <a:t>с</a:t>
            </a:r>
            <a:r>
              <a:rPr lang="en-US" sz="3600" dirty="0" smtClean="0"/>
              <a:t>]</a:t>
            </a:r>
            <a:r>
              <a:rPr lang="ru-RU" sz="3600" dirty="0" smtClean="0"/>
              <a:t> на пятом месте.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215082"/>
            <a:ext cx="785786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5786" y="6215082"/>
            <a:ext cx="857256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Наташа\Desktop\vollosy4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143248"/>
            <a:ext cx="1785950" cy="1714512"/>
          </a:xfrm>
          <a:prstGeom prst="rect">
            <a:avLst/>
          </a:prstGeom>
          <a:noFill/>
        </p:spPr>
      </p:pic>
      <p:pic>
        <p:nvPicPr>
          <p:cNvPr id="1027" name="Picture 3" descr="C:\Users\Наташа\Desktop\300_6120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285860"/>
            <a:ext cx="1785950" cy="1607355"/>
          </a:xfrm>
          <a:prstGeom prst="rect">
            <a:avLst/>
          </a:prstGeom>
          <a:noFill/>
        </p:spPr>
      </p:pic>
      <p:pic>
        <p:nvPicPr>
          <p:cNvPr id="1028" name="Picture 4" descr="C:\Users\Наташа\Desktop\x_9a9c1c1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928934"/>
            <a:ext cx="2071702" cy="1930418"/>
          </a:xfrm>
          <a:prstGeom prst="rect">
            <a:avLst/>
          </a:prstGeom>
          <a:noFill/>
        </p:spPr>
      </p:pic>
      <p:pic>
        <p:nvPicPr>
          <p:cNvPr id="1029" name="Picture 5" descr="C:\Users\Наташа\Desktop\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5000636"/>
            <a:ext cx="2071702" cy="1500174"/>
          </a:xfrm>
          <a:prstGeom prst="rect">
            <a:avLst/>
          </a:prstGeom>
          <a:noFill/>
        </p:spPr>
      </p:pic>
      <p:pic>
        <p:nvPicPr>
          <p:cNvPr id="1030" name="Picture 6" descr="C:\Users\Наташа\Desktop\betula_pendul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285860"/>
            <a:ext cx="1785950" cy="1643074"/>
          </a:xfrm>
          <a:prstGeom prst="rect">
            <a:avLst/>
          </a:prstGeom>
          <a:noFill/>
        </p:spPr>
      </p:pic>
      <p:pic>
        <p:nvPicPr>
          <p:cNvPr id="1031" name="Picture 7" descr="C:\Users\Наташа\Desktop\apels3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4643447"/>
            <a:ext cx="1285884" cy="1500198"/>
          </a:xfrm>
          <a:prstGeom prst="rect">
            <a:avLst/>
          </a:prstGeom>
          <a:noFill/>
        </p:spPr>
      </p:pic>
      <p:pic>
        <p:nvPicPr>
          <p:cNvPr id="1032" name="Picture 8" descr="C:\Users\Наташа\Desktop\incenio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1428736"/>
            <a:ext cx="1357322" cy="1357322"/>
          </a:xfrm>
          <a:prstGeom prst="rect">
            <a:avLst/>
          </a:prstGeom>
          <a:noFill/>
        </p:spPr>
      </p:pic>
      <p:pic>
        <p:nvPicPr>
          <p:cNvPr id="1033" name="Picture 9" descr="C:\Users\Наташа\Desktop\questionmark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3071810"/>
            <a:ext cx="1857388" cy="1643042"/>
          </a:xfrm>
          <a:prstGeom prst="rect">
            <a:avLst/>
          </a:prstGeom>
          <a:noFill/>
        </p:spPr>
      </p:pic>
      <p:pic>
        <p:nvPicPr>
          <p:cNvPr id="1034" name="Picture 10" descr="C:\Users\Наташа\Desktop\phoca_thumb_l_koko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72198" y="5072074"/>
            <a:ext cx="1928826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Kcy;&amp;acy;&amp;rcy;&amp;tcy;&amp;icy;&amp;ncy;&amp;kcy;&amp;acy; 6 &amp;icy;&amp;zcy; 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32" cy="6858048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1142976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000373"/>
            <a:ext cx="9144000" cy="857256"/>
          </a:xfrm>
          <a:prstGeom prst="rect">
            <a:avLst/>
          </a:prstGeom>
          <a:solidFill>
            <a:srgbClr val="FFD66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  гостях  у звука  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3" descr="F:\шаблоны к презентации\смешарики.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2714612" cy="3000372"/>
          </a:xfrm>
          <a:prstGeom prst="rect">
            <a:avLst/>
          </a:prstGeom>
          <a:noFill/>
        </p:spPr>
      </p:pic>
      <p:pic>
        <p:nvPicPr>
          <p:cNvPr id="6" name="Picture 4" descr="F:\шаблоны к презентации\смешарики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0"/>
            <a:ext cx="2571767" cy="3000372"/>
          </a:xfrm>
          <a:prstGeom prst="rect">
            <a:avLst/>
          </a:prstGeom>
          <a:noFill/>
        </p:spPr>
      </p:pic>
      <p:pic>
        <p:nvPicPr>
          <p:cNvPr id="7" name="Picture 7" descr="F:\шаблоны к презентации\смешарики16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214678" cy="3000372"/>
          </a:xfrm>
          <a:prstGeom prst="rect">
            <a:avLst/>
          </a:prstGeom>
          <a:noFill/>
        </p:spPr>
      </p:pic>
      <p:pic>
        <p:nvPicPr>
          <p:cNvPr id="8" name="Picture 8" descr="F:\шаблоны к презентации\смешарики18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57628"/>
            <a:ext cx="2714644" cy="3000372"/>
          </a:xfrm>
          <a:prstGeom prst="rect">
            <a:avLst/>
          </a:prstGeom>
          <a:noFill/>
        </p:spPr>
      </p:pic>
      <p:pic>
        <p:nvPicPr>
          <p:cNvPr id="9" name="Picture 9" descr="F:\шаблоны к презентации\смешарики1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0"/>
            <a:ext cx="3357554" cy="3000371"/>
          </a:xfrm>
          <a:prstGeom prst="rect">
            <a:avLst/>
          </a:prstGeom>
          <a:noFill/>
        </p:spPr>
      </p:pic>
      <p:pic>
        <p:nvPicPr>
          <p:cNvPr id="10" name="Picture 2" descr="F:\шаблоны к презентации\смешарики1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14613" y="3857628"/>
            <a:ext cx="3714775" cy="3000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Картинка 3 из 6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61187" cy="6858001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1142976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Преврати предмет в действие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мыло-мылить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&amp;Kcy;&amp;acy;&amp;rcy;&amp;tcy;&amp;icy;&amp;ncy;&amp;kcy;&amp;acy; 78 &amp;icy;&amp;zcy; 116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3690930" cy="2952744"/>
          </a:xfrm>
          <a:prstGeom prst="rect">
            <a:avLst/>
          </a:prstGeom>
          <a:noFill/>
        </p:spPr>
      </p:pic>
      <p:pic>
        <p:nvPicPr>
          <p:cNvPr id="2560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928934"/>
            <a:ext cx="1971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071678"/>
            <a:ext cx="1971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143248"/>
            <a:ext cx="1971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429156" cy="4643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Соль –</a:t>
            </a:r>
            <a:br>
              <a:rPr lang="ru-RU" sz="4000" b="1" dirty="0" smtClean="0"/>
            </a:br>
            <a:r>
              <a:rPr lang="ru-RU" sz="4000" b="1" dirty="0" smtClean="0"/>
              <a:t>Спор –</a:t>
            </a:r>
            <a:br>
              <a:rPr lang="ru-RU" sz="4000" b="1" dirty="0" smtClean="0"/>
            </a:br>
            <a:r>
              <a:rPr lang="ru-RU" sz="4000" b="1" dirty="0" smtClean="0"/>
              <a:t>Салют –</a:t>
            </a:r>
            <a:br>
              <a:rPr lang="ru-RU" sz="4000" b="1" dirty="0" smtClean="0"/>
            </a:br>
            <a:r>
              <a:rPr lang="ru-RU" sz="4000" b="1" dirty="0" smtClean="0"/>
              <a:t>Старт –</a:t>
            </a:r>
            <a:br>
              <a:rPr lang="ru-RU" sz="4000" b="1" dirty="0" smtClean="0"/>
            </a:br>
            <a:r>
              <a:rPr lang="ru-RU" sz="4000" b="1" dirty="0" smtClean="0"/>
              <a:t>Сторож –</a:t>
            </a:r>
            <a:br>
              <a:rPr lang="ru-RU" sz="4000" b="1" dirty="0" smtClean="0"/>
            </a:br>
            <a:r>
              <a:rPr lang="ru-RU" sz="4000" b="1" dirty="0" smtClean="0"/>
              <a:t>Спасение –</a:t>
            </a:r>
            <a:endParaRPr lang="ru-RU" sz="4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928694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7620" y="857232"/>
            <a:ext cx="4829180" cy="5268931"/>
          </a:xfrm>
        </p:spPr>
        <p:txBody>
          <a:bodyPr/>
          <a:lstStyle/>
          <a:p>
            <a:pPr>
              <a:buNone/>
            </a:pPr>
            <a:r>
              <a:rPr lang="ru-RU" sz="3400" dirty="0" smtClean="0"/>
              <a:t>Солить</a:t>
            </a:r>
          </a:p>
          <a:p>
            <a:pPr>
              <a:buNone/>
            </a:pPr>
            <a:r>
              <a:rPr lang="ru-RU" sz="3400" dirty="0" smtClean="0"/>
              <a:t>Спорить</a:t>
            </a:r>
          </a:p>
          <a:p>
            <a:pPr>
              <a:buNone/>
            </a:pPr>
            <a:r>
              <a:rPr lang="ru-RU" sz="3400" dirty="0" smtClean="0"/>
              <a:t>Салютовать</a:t>
            </a:r>
          </a:p>
          <a:p>
            <a:pPr>
              <a:buNone/>
            </a:pPr>
            <a:r>
              <a:rPr lang="ru-RU" sz="3400" dirty="0" smtClean="0"/>
              <a:t>Стартовать</a:t>
            </a:r>
          </a:p>
          <a:p>
            <a:pPr>
              <a:buNone/>
            </a:pPr>
            <a:r>
              <a:rPr lang="ru-RU" sz="3400" dirty="0" smtClean="0"/>
              <a:t>Сторожить</a:t>
            </a:r>
          </a:p>
          <a:p>
            <a:pPr>
              <a:buNone/>
            </a:pPr>
            <a:r>
              <a:rPr lang="ru-RU" sz="3400" dirty="0" smtClean="0"/>
              <a:t>Спасать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214842" cy="4643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Коса –</a:t>
            </a:r>
            <a:br>
              <a:rPr lang="ru-RU" sz="4000" b="1" dirty="0" smtClean="0"/>
            </a:br>
            <a:r>
              <a:rPr lang="ru-RU" sz="4000" b="1" dirty="0" smtClean="0"/>
              <a:t>Чистота –</a:t>
            </a:r>
            <a:br>
              <a:rPr lang="ru-RU" sz="4000" b="1" dirty="0" smtClean="0"/>
            </a:br>
            <a:r>
              <a:rPr lang="ru-RU" sz="4000" b="1" dirty="0" smtClean="0"/>
              <a:t>Свет –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Краска –</a:t>
            </a:r>
            <a:br>
              <a:rPr lang="ru-RU" sz="4000" b="1" dirty="0" smtClean="0"/>
            </a:br>
            <a:r>
              <a:rPr lang="ru-RU" sz="4000" b="1" dirty="0" smtClean="0"/>
              <a:t>Конструктор –</a:t>
            </a:r>
            <a:br>
              <a:rPr lang="ru-RU" sz="4000" b="1" dirty="0" smtClean="0"/>
            </a:br>
            <a:r>
              <a:rPr lang="ru-RU" sz="4000" b="1" dirty="0" smtClean="0"/>
              <a:t>Хруст –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00108"/>
            <a:ext cx="3900486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/>
              <a:t>Косить</a:t>
            </a:r>
          </a:p>
          <a:p>
            <a:pPr>
              <a:buNone/>
            </a:pPr>
            <a:r>
              <a:rPr lang="ru-RU" sz="3400" dirty="0" smtClean="0"/>
              <a:t>Чистить</a:t>
            </a:r>
          </a:p>
          <a:p>
            <a:pPr>
              <a:buNone/>
            </a:pPr>
            <a:r>
              <a:rPr lang="ru-RU" sz="3400" dirty="0" smtClean="0"/>
              <a:t>Светить</a:t>
            </a:r>
          </a:p>
          <a:p>
            <a:pPr>
              <a:buNone/>
            </a:pPr>
            <a:r>
              <a:rPr lang="ru-RU" sz="3400" dirty="0" smtClean="0"/>
              <a:t>Красить</a:t>
            </a:r>
          </a:p>
          <a:p>
            <a:pPr>
              <a:buNone/>
            </a:pPr>
            <a:r>
              <a:rPr lang="ru-RU" sz="3400" dirty="0" smtClean="0"/>
              <a:t>Конструировать</a:t>
            </a:r>
          </a:p>
          <a:p>
            <a:pPr>
              <a:buNone/>
            </a:pPr>
            <a:r>
              <a:rPr lang="ru-RU" sz="3400" dirty="0" smtClean="0"/>
              <a:t>Хрустеть</a:t>
            </a:r>
            <a:endParaRPr lang="ru-RU" sz="3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928694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57742" cy="4583122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Сад –</a:t>
            </a:r>
            <a:br>
              <a:rPr lang="ru-RU" b="1" dirty="0" smtClean="0"/>
            </a:br>
            <a:r>
              <a:rPr lang="ru-RU" b="1" dirty="0" smtClean="0"/>
              <a:t>Сказка –</a:t>
            </a:r>
            <a:br>
              <a:rPr lang="ru-RU" b="1" dirty="0" smtClean="0"/>
            </a:br>
            <a:r>
              <a:rPr lang="ru-RU" b="1" dirty="0" smtClean="0"/>
              <a:t>Сложение –</a:t>
            </a:r>
            <a:br>
              <a:rPr lang="ru-RU" b="1" dirty="0" smtClean="0"/>
            </a:br>
            <a:r>
              <a:rPr lang="ru-RU" b="1" dirty="0" smtClean="0"/>
              <a:t>Рисунок –</a:t>
            </a:r>
            <a:br>
              <a:rPr lang="ru-RU" b="1" dirty="0" smtClean="0"/>
            </a:br>
            <a:r>
              <a:rPr lang="ru-RU" b="1" dirty="0" smtClean="0"/>
              <a:t>Стройка 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928670"/>
            <a:ext cx="3257544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Сажать</a:t>
            </a:r>
          </a:p>
          <a:p>
            <a:pPr>
              <a:buNone/>
            </a:pPr>
            <a:r>
              <a:rPr lang="ru-RU" sz="3600" dirty="0" smtClean="0"/>
              <a:t>Сказывать</a:t>
            </a:r>
          </a:p>
          <a:p>
            <a:pPr>
              <a:buNone/>
            </a:pPr>
            <a:r>
              <a:rPr lang="ru-RU" sz="3600" dirty="0" smtClean="0"/>
              <a:t>Складывать</a:t>
            </a:r>
          </a:p>
          <a:p>
            <a:pPr>
              <a:buNone/>
            </a:pPr>
            <a:r>
              <a:rPr lang="ru-RU" sz="3600" dirty="0" smtClean="0"/>
              <a:t>Рисовать</a:t>
            </a:r>
          </a:p>
          <a:p>
            <a:pPr>
              <a:buNone/>
            </a:pPr>
            <a:r>
              <a:rPr lang="ru-RU" sz="3600" dirty="0" smtClean="0"/>
              <a:t>Строить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928694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428604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Раньше рифма помогала,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теперь коварной стала.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 дружок, не торопись,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крючок не попадись!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852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643182"/>
            <a:ext cx="152811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6231" flipH="1">
            <a:off x="4178794" y="1890678"/>
            <a:ext cx="1533579" cy="15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94359">
            <a:off x="6448850" y="2983930"/>
            <a:ext cx="1556076" cy="16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4757742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1.Картину большую рисуешь, Полина.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хватит коробки тебе …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2.Убедила всех нас Машка: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Раньше всех цветёт…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3.Просит бабушка Аркашу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редиски скушать …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4.Мы на крутой очень снежной вершине,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Вниз мы помчимся стремглав на …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00694" y="285728"/>
            <a:ext cx="3286148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Подснежник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Салат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Санках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74638"/>
            <a:ext cx="4643470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1.Кто пасёт коров, овец?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Ну, конечно, …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2.Будет бег на две дистанции –Собрались мы все на … 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3.Гонит в лес грибной азарт –На носу ведь месяц …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4.Ходят по клеточкам конь и ладья, ход свой победный готовит …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28" y="500043"/>
            <a:ext cx="3686172" cy="3786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Пастух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Стадион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Август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Шахматист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5572132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1.Мы отличные художницы.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краски мы макаем …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2.Чтобы пламя было в печке, мы дрова нарубим в … 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3.Все проспали – не беда,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Ведь сегодня же…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4.Зубы ты почисть сначала,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Есть для этого …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643570" y="785794"/>
            <a:ext cx="3286148" cy="4000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Кисточки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Воскресенье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Зубная паста и щетка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071538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715016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 smtClean="0">
                <a:hlinkClick r:id="rId2"/>
              </a:rPr>
              <a:t>http://www.xrest.ru/preview/547996/</a:t>
            </a:r>
            <a:r>
              <a:rPr lang="ru-RU" sz="1500" dirty="0" smtClean="0"/>
              <a:t> -</a:t>
            </a:r>
            <a:r>
              <a:rPr lang="ru-RU" sz="1500" dirty="0" err="1" smtClean="0"/>
              <a:t>Пин</a:t>
            </a:r>
            <a:endParaRPr lang="ru-RU" sz="1500" dirty="0" smtClean="0"/>
          </a:p>
          <a:p>
            <a:r>
              <a:rPr lang="en-US" sz="1500" dirty="0" smtClean="0">
                <a:hlinkClick r:id="rId3"/>
              </a:rPr>
              <a:t>http://www.mobilmusic.ru/file.php?id=827615</a:t>
            </a:r>
            <a:r>
              <a:rPr lang="ru-RU" sz="1500" dirty="0" smtClean="0"/>
              <a:t> -</a:t>
            </a:r>
            <a:r>
              <a:rPr lang="ru-RU" sz="1500" dirty="0" err="1" smtClean="0"/>
              <a:t>Бараш</a:t>
            </a:r>
            <a:endParaRPr lang="ru-RU" sz="1500" dirty="0" smtClean="0"/>
          </a:p>
          <a:p>
            <a:r>
              <a:rPr lang="en-US" sz="1500" dirty="0" smtClean="0">
                <a:hlinkClick r:id="rId4"/>
              </a:rPr>
              <a:t>http://umkadc.ru/book/export/html/21</a:t>
            </a:r>
            <a:r>
              <a:rPr lang="ru-RU" sz="1500" dirty="0" smtClean="0"/>
              <a:t> -яблоко</a:t>
            </a:r>
          </a:p>
          <a:p>
            <a:r>
              <a:rPr lang="en-US" sz="1500" dirty="0" smtClean="0">
                <a:hlinkClick r:id="rId5"/>
              </a:rPr>
              <a:t>http://www.xrest.ru/original/403430/</a:t>
            </a:r>
            <a:r>
              <a:rPr lang="ru-RU" sz="1500" dirty="0" smtClean="0"/>
              <a:t> -</a:t>
            </a:r>
            <a:r>
              <a:rPr lang="ru-RU" sz="1500" dirty="0" err="1" smtClean="0"/>
              <a:t>Копатыч</a:t>
            </a:r>
            <a:endParaRPr lang="ru-RU" sz="1500" dirty="0" smtClean="0"/>
          </a:p>
          <a:p>
            <a:r>
              <a:rPr lang="en-US" sz="1500" dirty="0" smtClean="0">
                <a:hlinkClick r:id="rId6"/>
              </a:rPr>
              <a:t>http://fotki.yandex.ru/users/pozhilova-d/view/470231/?page=8</a:t>
            </a:r>
            <a:r>
              <a:rPr lang="ru-RU" sz="1500" dirty="0" smtClean="0"/>
              <a:t> –Ёжик</a:t>
            </a:r>
          </a:p>
          <a:p>
            <a:r>
              <a:rPr lang="ru-RU" sz="1500" dirty="0" smtClean="0"/>
              <a:t>Коллекция </a:t>
            </a:r>
            <a:r>
              <a:rPr lang="en-US" sz="1500" dirty="0" smtClean="0"/>
              <a:t>Microsoft office</a:t>
            </a:r>
            <a:r>
              <a:rPr lang="ru-RU" sz="1500" dirty="0" smtClean="0"/>
              <a:t>-блокнот</a:t>
            </a:r>
          </a:p>
          <a:p>
            <a:r>
              <a:rPr lang="en-US" sz="1500" dirty="0" smtClean="0">
                <a:hlinkClick r:id="rId7"/>
              </a:rPr>
              <a:t>http://kita.com.ua/blog/post/game/32524/show.html?show_c=383314</a:t>
            </a:r>
            <a:r>
              <a:rPr lang="ru-RU" sz="1500" dirty="0" smtClean="0"/>
              <a:t> –Спасательный круг</a:t>
            </a:r>
          </a:p>
          <a:p>
            <a:r>
              <a:rPr lang="en-US" sz="1500" dirty="0" smtClean="0">
                <a:hlinkClick r:id="rId8"/>
              </a:rPr>
              <a:t>http://slushat-skazki.ru/Kar_Karic_iz_multseriala_Smesariki.html</a:t>
            </a:r>
            <a:r>
              <a:rPr lang="ru-RU" sz="1500" dirty="0" smtClean="0"/>
              <a:t> -</a:t>
            </a:r>
            <a:r>
              <a:rPr lang="ru-RU" sz="1500" dirty="0" err="1" smtClean="0"/>
              <a:t>Кар-Карыч</a:t>
            </a:r>
            <a:endParaRPr lang="ru-RU" sz="1500" dirty="0" smtClean="0"/>
          </a:p>
          <a:p>
            <a:r>
              <a:rPr lang="en-US" sz="1500" dirty="0" smtClean="0">
                <a:hlinkClick r:id="rId9"/>
              </a:rPr>
              <a:t>http://www.forum.fotowedding.ru/viewtopic.php?f=69&amp;t=1441&amp;start=370</a:t>
            </a:r>
            <a:r>
              <a:rPr lang="ru-RU" sz="1500" dirty="0" smtClean="0"/>
              <a:t> –Ромашка</a:t>
            </a:r>
          </a:p>
          <a:p>
            <a:r>
              <a:rPr lang="en-US" sz="1500" dirty="0" smtClean="0">
                <a:hlinkClick r:id="rId10"/>
              </a:rPr>
              <a:t>http://ava-vkontakte.ucoz.ru/photo/multfilmy/krosh_i_barash/17-0-443</a:t>
            </a:r>
            <a:r>
              <a:rPr lang="ru-RU" sz="1500" dirty="0" smtClean="0"/>
              <a:t> -</a:t>
            </a:r>
            <a:r>
              <a:rPr lang="ru-RU" sz="1500" dirty="0" err="1" smtClean="0"/>
              <a:t>Крош</a:t>
            </a:r>
            <a:r>
              <a:rPr lang="ru-RU" sz="1500" dirty="0" smtClean="0"/>
              <a:t> с </a:t>
            </a:r>
            <a:r>
              <a:rPr lang="ru-RU" sz="1500" dirty="0" err="1" smtClean="0"/>
              <a:t>Барашем</a:t>
            </a:r>
            <a:endParaRPr lang="ru-RU" sz="1500" dirty="0" smtClean="0"/>
          </a:p>
          <a:p>
            <a:r>
              <a:rPr lang="ru-RU" sz="1500" u="sng" dirty="0" smtClean="0">
                <a:hlinkClick r:id="rId11"/>
              </a:rPr>
              <a:t>http://tortuga.angarsk.su/fb2/kulikt01/Logopedicheskie_skorogovorki_i_schitalki.fb2_2.html</a:t>
            </a:r>
            <a:r>
              <a:rPr lang="ru-RU" sz="1500" dirty="0" smtClean="0"/>
              <a:t>  , </a:t>
            </a:r>
            <a:r>
              <a:rPr lang="ru-RU" sz="1500" u="sng" dirty="0" smtClean="0">
                <a:hlinkClick r:id="rId12"/>
              </a:rPr>
              <a:t>http://holmotel.ru/Narabotki3.htm</a:t>
            </a:r>
            <a:r>
              <a:rPr lang="ru-RU" sz="1500" u="sng" dirty="0" smtClean="0"/>
              <a:t> </a:t>
            </a:r>
            <a:r>
              <a:rPr lang="ru-RU" sz="1500" dirty="0" smtClean="0"/>
              <a:t> - скороговорки</a:t>
            </a:r>
          </a:p>
          <a:p>
            <a:r>
              <a:rPr lang="en-US" sz="1500" dirty="0" smtClean="0">
                <a:hlinkClick r:id="rId13"/>
              </a:rPr>
              <a:t>http://fotki.yandex.ru/users/belob-elena/view/65433/</a:t>
            </a:r>
            <a:r>
              <a:rPr lang="ru-RU" sz="1500" dirty="0" smtClean="0"/>
              <a:t> -хвост</a:t>
            </a:r>
          </a:p>
          <a:p>
            <a:r>
              <a:rPr lang="en-US" sz="1500" dirty="0" smtClean="0">
                <a:hlinkClick r:id="rId14"/>
              </a:rPr>
              <a:t>http://lenagold.ru/fon/clipart/alf.html</a:t>
            </a:r>
            <a:r>
              <a:rPr lang="ru-RU" sz="1500" dirty="0" smtClean="0"/>
              <a:t> -арбуз, краски, листья, капуста, глаз, волосы, апельсин</a:t>
            </a:r>
          </a:p>
          <a:p>
            <a:r>
              <a:rPr lang="en-US" sz="1500" dirty="0" smtClean="0">
                <a:hlinkClick r:id="rId15"/>
              </a:rPr>
              <a:t>forum.dreamworlds.ru</a:t>
            </a:r>
            <a:r>
              <a:rPr lang="ru-RU" sz="1500" dirty="0" smtClean="0"/>
              <a:t> –кресло</a:t>
            </a:r>
          </a:p>
          <a:p>
            <a:r>
              <a:rPr lang="en-US" sz="1500" dirty="0" smtClean="0">
                <a:hlinkClick r:id="rId16"/>
              </a:rPr>
              <a:t>http://www.sawin.com.ua/sonnik/index.php?p=articles&amp;area=1&amp;catid=0&amp;page=102&amp;limit=25</a:t>
            </a:r>
            <a:r>
              <a:rPr lang="en-US" sz="1500" dirty="0" smtClean="0"/>
              <a:t> </a:t>
            </a:r>
            <a:r>
              <a:rPr lang="ru-RU" sz="1500" dirty="0" smtClean="0"/>
              <a:t>–барсук</a:t>
            </a:r>
          </a:p>
          <a:p>
            <a:r>
              <a:rPr lang="en-US" sz="1500" dirty="0" smtClean="0">
                <a:hlinkClick r:id="rId17"/>
              </a:rPr>
              <a:t>http://smileforyou.org.ua/publ/</a:t>
            </a:r>
            <a:r>
              <a:rPr lang="ru-RU" sz="1500" dirty="0" smtClean="0"/>
              <a:t> - гусь</a:t>
            </a:r>
          </a:p>
          <a:p>
            <a:r>
              <a:rPr lang="en-US" sz="1500" dirty="0" smtClean="0">
                <a:hlinkClick r:id="rId18"/>
              </a:rPr>
              <a:t>http://www.kavkazchat.com/showthread.php?t=38500&amp;page=5</a:t>
            </a:r>
            <a:r>
              <a:rPr lang="ru-RU" sz="1500" dirty="0" smtClean="0"/>
              <a:t> –колесо</a:t>
            </a:r>
          </a:p>
          <a:p>
            <a:r>
              <a:rPr lang="en-US" sz="1500" dirty="0" smtClean="0">
                <a:hlinkClick r:id="rId19"/>
              </a:rPr>
              <a:t>http://turism.poopa.ru/category_100/</a:t>
            </a:r>
            <a:r>
              <a:rPr lang="ru-RU" sz="1500" dirty="0" smtClean="0">
                <a:hlinkClick r:id="rId19"/>
              </a:rPr>
              <a:t>-насос</a:t>
            </a:r>
            <a:endParaRPr lang="ru-RU" sz="1500" dirty="0" smtClean="0"/>
          </a:p>
          <a:p>
            <a:r>
              <a:rPr lang="ru-RU" sz="1500" dirty="0" smtClean="0">
                <a:hlinkClick r:id="rId20"/>
              </a:rPr>
              <a:t>у-дачный.рф</a:t>
            </a:r>
            <a:r>
              <a:rPr lang="ru-RU" sz="1500" dirty="0" smtClean="0"/>
              <a:t> –редис</a:t>
            </a:r>
          </a:p>
          <a:p>
            <a:r>
              <a:rPr lang="en-US" sz="1500" dirty="0" smtClean="0">
                <a:hlinkClick r:id="rId21"/>
              </a:rPr>
              <a:t>http://mysteria.org.ua/showjournal.php?journalid=2471598&amp;keywordid=978182</a:t>
            </a:r>
            <a:r>
              <a:rPr lang="en-US" sz="1500" dirty="0" smtClean="0"/>
              <a:t> </a:t>
            </a:r>
            <a:r>
              <a:rPr lang="ru-RU" sz="1500" dirty="0" smtClean="0"/>
              <a:t>–страус</a:t>
            </a:r>
          </a:p>
          <a:p>
            <a:r>
              <a:rPr lang="en-US" sz="1500" dirty="0" smtClean="0">
                <a:hlinkClick r:id="rId22"/>
              </a:rPr>
              <a:t>http://sliderfifth.ru/759</a:t>
            </a:r>
            <a:r>
              <a:rPr lang="ru-RU" sz="1500" dirty="0" smtClean="0"/>
              <a:t> -берёза</a:t>
            </a:r>
          </a:p>
          <a:p>
            <a:r>
              <a:rPr lang="en-US" sz="1500" dirty="0" smtClean="0">
                <a:hlinkClick r:id="rId23"/>
              </a:rPr>
              <a:t>http://www.liveinternet.ru/users/4345407/post194233410/</a:t>
            </a:r>
            <a:r>
              <a:rPr lang="ru-RU" sz="1500" dirty="0" smtClean="0"/>
              <a:t> -вопросительный знак</a:t>
            </a:r>
          </a:p>
          <a:p>
            <a:r>
              <a:rPr lang="en-US" sz="1500" dirty="0" smtClean="0">
                <a:hlinkClick r:id="rId24"/>
              </a:rPr>
              <a:t>http://wallpaper-wide.ru/</a:t>
            </a:r>
            <a:r>
              <a:rPr lang="ru-RU" sz="1500" dirty="0" err="1" smtClean="0">
                <a:hlinkClick r:id="rId24"/>
              </a:rPr>
              <a:t>половинки-кокоса-орех</a:t>
            </a:r>
            <a:r>
              <a:rPr lang="ru-RU" sz="1500" dirty="0" smtClean="0">
                <a:hlinkClick r:id="rId24"/>
              </a:rPr>
              <a:t>/</a:t>
            </a:r>
            <a:r>
              <a:rPr lang="ru-RU" sz="1500" dirty="0" smtClean="0"/>
              <a:t> -кокос</a:t>
            </a:r>
          </a:p>
          <a:p>
            <a:r>
              <a:rPr lang="en-US" sz="1500" dirty="0" smtClean="0">
                <a:hlinkClick r:id="rId25"/>
              </a:rPr>
              <a:t>http://rylik.ru/photoframes/10019-fotoramki-ya-i-smeshariki.html</a:t>
            </a:r>
            <a:r>
              <a:rPr lang="ru-RU" sz="1500" dirty="0" smtClean="0"/>
              <a:t> -рамки </a:t>
            </a:r>
            <a:r>
              <a:rPr lang="ru-RU" sz="1500" dirty="0" err="1" smtClean="0"/>
              <a:t>смешарики</a:t>
            </a:r>
            <a:endParaRPr lang="ru-RU" sz="1500" dirty="0" smtClean="0"/>
          </a:p>
          <a:p>
            <a:r>
              <a:rPr lang="en-US" sz="1400" dirty="0" smtClean="0">
                <a:hlinkClick r:id="rId26"/>
              </a:rPr>
              <a:t>http://durachko.beon.ru/8491-565-smysl-zhizni.zhtml</a:t>
            </a:r>
            <a:r>
              <a:rPr lang="ru-RU" sz="1400" dirty="0" smtClean="0"/>
              <a:t> -грустный </a:t>
            </a:r>
            <a:r>
              <a:rPr lang="ru-RU" sz="1400" dirty="0" err="1" smtClean="0"/>
              <a:t>Бараш</a:t>
            </a:r>
            <a:endParaRPr lang="ru-RU" sz="1400" dirty="0" smtClean="0"/>
          </a:p>
          <a:p>
            <a:r>
              <a:rPr lang="en-US" sz="1600" dirty="0" smtClean="0">
                <a:hlinkClick r:id="rId27"/>
              </a:rPr>
              <a:t>http://www.minibanda.ru/u/8956/note/Igra-N-14-Fokus-pokus-ili-do-chego-dovodit-lyubopytnyj-nos/2</a:t>
            </a:r>
            <a:r>
              <a:rPr lang="ru-RU" sz="1600" dirty="0" smtClean="0"/>
              <a:t> -весёлый </a:t>
            </a:r>
            <a:r>
              <a:rPr lang="ru-RU" sz="1600" dirty="0" err="1" smtClean="0"/>
              <a:t>Бараш</a:t>
            </a:r>
            <a:endParaRPr lang="ru-RU" sz="1600" dirty="0" smtClean="0"/>
          </a:p>
          <a:p>
            <a:r>
              <a:rPr lang="ru-RU" sz="1600" dirty="0" smtClean="0"/>
              <a:t>Агеева И.Д. «Веселые загадки – складки и загадки – обманки для всех школьных праздников»</a:t>
            </a:r>
          </a:p>
          <a:p>
            <a:r>
              <a:rPr lang="en-US" sz="1400" dirty="0" smtClean="0">
                <a:hlinkClick r:id="rId28"/>
              </a:rPr>
              <a:t>http://detsad-kitty.ru/shablon/sfoto/9405-ramochki-so-smesharikami.html</a:t>
            </a:r>
            <a:r>
              <a:rPr lang="ru-RU" sz="1400" dirty="0" smtClean="0"/>
              <a:t> - </a:t>
            </a:r>
            <a:r>
              <a:rPr lang="ru-RU" sz="1400" dirty="0" err="1" smtClean="0"/>
              <a:t>Смешарики</a:t>
            </a:r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>
            <a:hlinkClick r:id="rId2" action="ppaction://hlinksldjump"/>
          </p:cNvPr>
          <p:cNvSpPr/>
          <p:nvPr/>
        </p:nvSpPr>
        <p:spPr>
          <a:xfrm>
            <a:off x="1142976" y="2571744"/>
            <a:ext cx="2500330" cy="1428760"/>
          </a:xfrm>
          <a:prstGeom prst="cloud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1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Скороговорки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" name="Содержимое 18" descr="пин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4143380"/>
            <a:ext cx="1905266" cy="2448267"/>
          </a:xfrm>
        </p:spPr>
      </p:pic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357158" y="5643578"/>
            <a:ext cx="928694" cy="857256"/>
          </a:xfrm>
          <a:prstGeom prst="actionButtonHome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ко 20">
            <a:hlinkClick r:id="rId5" action="ppaction://hlinksldjump"/>
          </p:cNvPr>
          <p:cNvSpPr/>
          <p:nvPr/>
        </p:nvSpPr>
        <p:spPr>
          <a:xfrm>
            <a:off x="3571868" y="1500174"/>
            <a:ext cx="2928958" cy="1928826"/>
          </a:xfrm>
          <a:prstGeom prst="cloud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2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22" name="Облако 21">
            <a:hlinkClick r:id="rId6" action="ppaction://hlinksldjump"/>
          </p:cNvPr>
          <p:cNvSpPr/>
          <p:nvPr/>
        </p:nvSpPr>
        <p:spPr>
          <a:xfrm>
            <a:off x="6000760" y="2928934"/>
            <a:ext cx="2143140" cy="1285884"/>
          </a:xfrm>
          <a:prstGeom prst="cloud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3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142984"/>
            <a:ext cx="7498080" cy="480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 и Стас съели ананас. Только съели свет погас.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съел салат капустный, Был салат капустный вкусный.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Пёс Барбос совсем раскис,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 ему ирис «Кис-кис».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214414" y="5429264"/>
            <a:ext cx="1000132" cy="928694"/>
          </a:xfrm>
          <a:prstGeom prst="actionButtonReturn">
            <a:avLst/>
          </a:prstGeom>
          <a:solidFill>
            <a:srgbClr val="FFD66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5429264"/>
            <a:ext cx="1071570" cy="928694"/>
          </a:xfrm>
          <a:prstGeom prst="actionButtonHome">
            <a:avLst/>
          </a:prstGeom>
          <a:solidFill>
            <a:srgbClr val="FFD66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500990" cy="45259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киоске Стас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Пил кислый квас.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 скатерти — миска.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А в миске — редиска.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Посмотри :велосипед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 песке оставил след.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1214414" y="5429264"/>
            <a:ext cx="1000132" cy="9286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5429264"/>
            <a:ext cx="1071570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1"/>
            <a:ext cx="5357850" cy="414340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Съел Слава сало, да сало было мало.</a:t>
            </a:r>
          </a:p>
          <a:p>
            <a:r>
              <a:rPr lang="ru-RU" sz="4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саду средь ветвей свистит соловей.</a:t>
            </a:r>
          </a:p>
          <a:p>
            <a:r>
              <a:rPr lang="ru-RU" sz="3600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Где снег, там и след. </a:t>
            </a:r>
            <a:br>
              <a:rPr lang="ru-RU" sz="3600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снегу след всегда сед.</a:t>
            </a:r>
            <a:endParaRPr lang="ru-RU" sz="3600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1214414" y="5429264"/>
            <a:ext cx="1000132" cy="9286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5429264"/>
            <a:ext cx="1071570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Преврати предмет в признак</a:t>
            </a:r>
            <a:br>
              <a:rPr lang="ru-RU" sz="3100" dirty="0" smtClean="0"/>
            </a:br>
            <a:r>
              <a:rPr lang="ru-RU" sz="3100" dirty="0" smtClean="0"/>
              <a:t>(</a:t>
            </a:r>
            <a:r>
              <a:rPr lang="ru-RU" sz="3100" dirty="0" err="1" smtClean="0"/>
              <a:t>мыло-мыльный</a:t>
            </a:r>
            <a:r>
              <a:rPr lang="ru-RU" sz="3100" dirty="0" smtClean="0"/>
              <a:t>).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&amp;Kcy;&amp;acy;&amp;rcy;&amp;tcy;&amp;icy;&amp;ncy;&amp;kcy;&amp;acy; 16 &amp;icy;&amp;zcy; 21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86124"/>
            <a:ext cx="3810000" cy="3810000"/>
          </a:xfrm>
          <a:prstGeom prst="rect">
            <a:avLst/>
          </a:prstGeom>
          <a:noFill/>
        </p:spPr>
      </p:pic>
      <p:sp>
        <p:nvSpPr>
          <p:cNvPr id="5" name="Вертикальный свиток 4">
            <a:hlinkClick r:id="rId3" action="ppaction://hlinksldjump"/>
          </p:cNvPr>
          <p:cNvSpPr/>
          <p:nvPr/>
        </p:nvSpPr>
        <p:spPr>
          <a:xfrm rot="20095431">
            <a:off x="1657533" y="1925798"/>
            <a:ext cx="1749842" cy="1868632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Вертикальный свиток 6">
            <a:hlinkClick r:id="rId4" action="ppaction://hlinksldjump"/>
          </p:cNvPr>
          <p:cNvSpPr/>
          <p:nvPr/>
        </p:nvSpPr>
        <p:spPr>
          <a:xfrm rot="1606627">
            <a:off x="6113554" y="1937029"/>
            <a:ext cx="1749842" cy="1868632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Вертикальный свиток 7">
            <a:hlinkClick r:id="rId5" action="ppaction://hlinksldjump"/>
          </p:cNvPr>
          <p:cNvSpPr/>
          <p:nvPr/>
        </p:nvSpPr>
        <p:spPr>
          <a:xfrm>
            <a:off x="3929058" y="1357298"/>
            <a:ext cx="1749842" cy="1868632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0" y="5429264"/>
            <a:ext cx="1071570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4500594" cy="500066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Сад –</a:t>
            </a:r>
            <a:br>
              <a:rPr lang="ru-RU" sz="5400" dirty="0" smtClean="0"/>
            </a:br>
            <a:r>
              <a:rPr lang="ru-RU" sz="5400" dirty="0" smtClean="0"/>
              <a:t>Сон –</a:t>
            </a:r>
            <a:br>
              <a:rPr lang="ru-RU" sz="5400" dirty="0" smtClean="0"/>
            </a:br>
            <a:r>
              <a:rPr lang="ru-RU" sz="5400" dirty="0" smtClean="0"/>
              <a:t>Снег –</a:t>
            </a:r>
            <a:br>
              <a:rPr lang="ru-RU" sz="5400" dirty="0" smtClean="0"/>
            </a:br>
            <a:r>
              <a:rPr lang="ru-RU" sz="5400" dirty="0" smtClean="0"/>
              <a:t>Свеча –</a:t>
            </a:r>
            <a:br>
              <a:rPr lang="ru-RU" sz="5400" dirty="0" smtClean="0"/>
            </a:br>
            <a:r>
              <a:rPr lang="ru-RU" sz="5400" dirty="0" smtClean="0"/>
              <a:t>Солнце –</a:t>
            </a:r>
            <a:br>
              <a:rPr lang="ru-RU" sz="5400" dirty="0" smtClean="0"/>
            </a:br>
            <a:r>
              <a:rPr lang="ru-RU" sz="5400" dirty="0" smtClean="0"/>
              <a:t>Спичка –</a:t>
            </a:r>
            <a:br>
              <a:rPr lang="ru-RU" sz="5400" dirty="0" smtClean="0"/>
            </a:br>
            <a:r>
              <a:rPr lang="ru-RU" sz="5200" b="1" dirty="0" smtClean="0"/>
              <a:t/>
            </a:r>
            <a:br>
              <a:rPr lang="ru-RU" sz="5200" b="1" dirty="0" smtClean="0"/>
            </a:br>
            <a:endParaRPr lang="ru-RU" sz="5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57166"/>
            <a:ext cx="350046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100" b="1" dirty="0" smtClean="0"/>
              <a:t>садовый</a:t>
            </a:r>
          </a:p>
          <a:p>
            <a:pPr>
              <a:buNone/>
            </a:pPr>
            <a:r>
              <a:rPr lang="ru-RU" sz="4100" b="1" dirty="0"/>
              <a:t>с</a:t>
            </a:r>
            <a:r>
              <a:rPr lang="ru-RU" sz="4100" b="1" dirty="0" smtClean="0"/>
              <a:t>онный</a:t>
            </a:r>
          </a:p>
          <a:p>
            <a:pPr>
              <a:buNone/>
            </a:pPr>
            <a:r>
              <a:rPr lang="ru-RU" sz="4100" b="1" dirty="0"/>
              <a:t>с</a:t>
            </a:r>
            <a:r>
              <a:rPr lang="ru-RU" sz="4100" b="1" dirty="0" smtClean="0"/>
              <a:t>нежный</a:t>
            </a:r>
            <a:endParaRPr lang="ru-RU" sz="4100" b="1" dirty="0"/>
          </a:p>
          <a:p>
            <a:pPr>
              <a:buNone/>
            </a:pPr>
            <a:r>
              <a:rPr lang="ru-RU" sz="4100" b="1" dirty="0"/>
              <a:t>с</a:t>
            </a:r>
            <a:r>
              <a:rPr lang="ru-RU" sz="4100" b="1" dirty="0" smtClean="0"/>
              <a:t>вечной</a:t>
            </a:r>
            <a:endParaRPr lang="ru-RU" sz="4100" b="1" dirty="0"/>
          </a:p>
          <a:p>
            <a:pPr>
              <a:buNone/>
            </a:pPr>
            <a:r>
              <a:rPr lang="ru-RU" sz="4100" b="1" dirty="0"/>
              <a:t>с</a:t>
            </a:r>
            <a:r>
              <a:rPr lang="ru-RU" sz="4100" b="1" dirty="0" smtClean="0"/>
              <a:t>олнечный</a:t>
            </a:r>
            <a:endParaRPr lang="ru-RU" sz="4100" b="1" dirty="0"/>
          </a:p>
          <a:p>
            <a:pPr>
              <a:buNone/>
            </a:pPr>
            <a:r>
              <a:rPr lang="ru-RU" sz="4100" b="1" dirty="0" smtClean="0"/>
              <a:t>спичечный</a:t>
            </a:r>
            <a:endParaRPr lang="ru-RU" sz="4100" dirty="0" smtClean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1142976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214842" cy="45005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Оса –</a:t>
            </a:r>
            <a:br>
              <a:rPr lang="ru-RU" b="1" dirty="0" smtClean="0"/>
            </a:br>
            <a:r>
              <a:rPr lang="ru-RU" b="1" dirty="0" smtClean="0"/>
              <a:t>Краска –</a:t>
            </a:r>
            <a:br>
              <a:rPr lang="ru-RU" b="1" dirty="0" smtClean="0"/>
            </a:br>
            <a:r>
              <a:rPr lang="ru-RU" b="1" dirty="0" smtClean="0"/>
              <a:t>Теснота –</a:t>
            </a:r>
            <a:br>
              <a:rPr lang="ru-RU" b="1" dirty="0" smtClean="0"/>
            </a:br>
            <a:r>
              <a:rPr lang="ru-RU" b="1" dirty="0" smtClean="0"/>
              <a:t>Космос –</a:t>
            </a:r>
            <a:br>
              <a:rPr lang="ru-RU" b="1" dirty="0" smtClean="0"/>
            </a:br>
            <a:r>
              <a:rPr lang="ru-RU" b="1" dirty="0" smtClean="0"/>
              <a:t>Листва –</a:t>
            </a:r>
            <a:br>
              <a:rPr lang="ru-RU" b="1" dirty="0" smtClean="0"/>
            </a:br>
            <a:r>
              <a:rPr lang="ru-RU" b="1" dirty="0" smtClean="0"/>
              <a:t>Выставка –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3143272" cy="3714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dirty="0" smtClean="0"/>
              <a:t>Осиный</a:t>
            </a:r>
          </a:p>
          <a:p>
            <a:pPr>
              <a:buNone/>
            </a:pPr>
            <a:r>
              <a:rPr lang="ru-RU" sz="3400" dirty="0" smtClean="0"/>
              <a:t>Красочный</a:t>
            </a:r>
          </a:p>
          <a:p>
            <a:pPr>
              <a:buNone/>
            </a:pPr>
            <a:r>
              <a:rPr lang="ru-RU" sz="3400" dirty="0" smtClean="0"/>
              <a:t>Тесный</a:t>
            </a:r>
          </a:p>
          <a:p>
            <a:pPr>
              <a:buNone/>
            </a:pPr>
            <a:r>
              <a:rPr lang="ru-RU" sz="3400" dirty="0" smtClean="0"/>
              <a:t>Космический</a:t>
            </a:r>
          </a:p>
          <a:p>
            <a:pPr>
              <a:buNone/>
            </a:pPr>
            <a:r>
              <a:rPr lang="ru-RU" sz="3400" dirty="0" smtClean="0"/>
              <a:t>Лиственный</a:t>
            </a:r>
          </a:p>
          <a:p>
            <a:pPr>
              <a:buNone/>
            </a:pPr>
            <a:r>
              <a:rPr lang="ru-RU" sz="3400" dirty="0" smtClean="0"/>
              <a:t>Выставочный</a:t>
            </a:r>
            <a:endParaRPr lang="ru-RU" sz="3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1142976" y="5214950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5214950"/>
            <a:ext cx="1071570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429</Words>
  <Application>Microsoft Office PowerPoint</Application>
  <PresentationFormat>Экран (4:3)</PresentationFormat>
  <Paragraphs>154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«В гостях у звука [С]» </vt:lpstr>
      <vt:lpstr>Презентация PowerPoint</vt:lpstr>
      <vt:lpstr>Скороговорки </vt:lpstr>
      <vt:lpstr>Презентация PowerPoint</vt:lpstr>
      <vt:lpstr>Презентация PowerPoint</vt:lpstr>
      <vt:lpstr>Презентация PowerPoint</vt:lpstr>
      <vt:lpstr>Преврати предмет в признак (мыло-мыльный).</vt:lpstr>
      <vt:lpstr>Сад – Сон – Снег – Свеча – Солнце – Спичка –  </vt:lpstr>
      <vt:lpstr> Оса – Краска – Теснота – Космос – Листва – Выставка –</vt:lpstr>
      <vt:lpstr>Лес – Ананас – Час – Вкус – Смех – Автобус –</vt:lpstr>
      <vt:lpstr>Прочитай и назови необходимое слово. Рифма тебе поможет.</vt:lpstr>
      <vt:lpstr>1.Отнесли домой мы лейки  И уселись на…  2.Для птенцов и для зверят Тоже нужен детский… 3.Надевай скорей на ножки свои новые… 4.Как на тоненький ледок Выпал беленький …  5.Десять дней Айболит Не ест, не пьёт и не…</vt:lpstr>
      <vt:lpstr>1.Помогать я маме буду. Сама вымою… 2.Где весною было пусто Летом выросла …  3.В кислый сок, в кислый сок сыплю сахарный … 4.Стелют на кровать меня, называюсь… 5.И рыщут по дороге  Слоны и …</vt:lpstr>
      <vt:lpstr>1.Саня так в лесу замёрз – Чуть не отморозил…  2.Мы варенья как-то раз наварили целый… 3.Чтобы в цель попасть хоть раз, Нужен острый, меткий … 4.А у нас, а у нас в сумке вкусный …    5.Вдруг видят стоит у колёс Огромный взъерошенный… </vt:lpstr>
      <vt:lpstr>Бюро находок.</vt:lpstr>
      <vt:lpstr>Найди и назови картинки, где звук [с]  на третьем месте.</vt:lpstr>
      <vt:lpstr>Найди и назови картинки, где звук [c]на четвёртом месте.</vt:lpstr>
      <vt:lpstr>Найди и назови картинки, где звук [с] на пятом месте.</vt:lpstr>
      <vt:lpstr>Презентация PowerPoint</vt:lpstr>
      <vt:lpstr>Презентация PowerPoint</vt:lpstr>
      <vt:lpstr>Преврати предмет в действие (мыло-мылить).</vt:lpstr>
      <vt:lpstr>Соль – Спор – Салют – Старт – Сторож – Спасение –</vt:lpstr>
      <vt:lpstr>Коса – Чистота – Свет –  Краска – Конструктор – Хруст –</vt:lpstr>
      <vt:lpstr>Сад – Сказка – Сложение – Рисунок – Стройка –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гостях  у звука  С</dc:title>
  <dc:creator>Админ</dc:creator>
  <cp:lastModifiedBy>Пользователь Windows</cp:lastModifiedBy>
  <cp:revision>129</cp:revision>
  <dcterms:created xsi:type="dcterms:W3CDTF">2012-07-18T08:41:18Z</dcterms:created>
  <dcterms:modified xsi:type="dcterms:W3CDTF">2020-05-09T03:23:45Z</dcterms:modified>
</cp:coreProperties>
</file>