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allpapers1.hellowallpaper.com/art_bulletin-board--01_03-1920x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492"/>
            <a:ext cx="7143777" cy="93344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80" y="214282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Использование сенсорных игр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для развития речи детей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04" y="1142976"/>
            <a:ext cx="67969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Сенсорное развитие детей дошкольного возраста с нарушением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речи </a:t>
            </a:r>
            <a:r>
              <a:rPr lang="ru-RU" sz="1600" dirty="0" smtClean="0">
                <a:latin typeface="Georgia" pitchFamily="18" charset="0"/>
              </a:rPr>
              <a:t>отличается качественным своеобразием. Процесс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восприятия</a:t>
            </a:r>
            <a:r>
              <a:rPr lang="ru-RU" sz="1600" dirty="0" smtClean="0">
                <a:latin typeface="Georgia" pitchFamily="18" charset="0"/>
              </a:rPr>
              <a:t>, который является компонентом сенсорного развития,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несколько </a:t>
            </a:r>
            <a:r>
              <a:rPr lang="ru-RU" sz="1600" dirty="0" smtClean="0">
                <a:latin typeface="Georgia" pitchFamily="18" charset="0"/>
              </a:rPr>
              <a:t>затруднен - снижен его темп, сужен объем</a:t>
            </a:r>
            <a:r>
              <a:rPr lang="ru-RU" sz="1600" dirty="0" smtClean="0">
                <a:latin typeface="Georgia" pitchFamily="18" charset="0"/>
              </a:rPr>
              <a:t>,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недостаточна точность восприятия (зрительного, слухового,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тактильно-двигательного</a:t>
            </a:r>
            <a:r>
              <a:rPr lang="ru-RU" sz="1600" dirty="0" smtClean="0">
                <a:latin typeface="Georgia" pitchFamily="18" charset="0"/>
              </a:rPr>
              <a:t>). </a:t>
            </a:r>
            <a:r>
              <a:rPr lang="ru-RU" sz="1600" dirty="0" smtClean="0">
                <a:latin typeface="Georgia" pitchFamily="18" charset="0"/>
              </a:rPr>
              <a:t>Затруднена ориентировочно-</a:t>
            </a:r>
          </a:p>
          <a:p>
            <a:r>
              <a:rPr lang="ru-RU" sz="1600" dirty="0" smtClean="0">
                <a:latin typeface="Georgia" pitchFamily="18" charset="0"/>
              </a:rPr>
              <a:t>исследовательская </a:t>
            </a:r>
            <a:r>
              <a:rPr lang="ru-RU" sz="1600" dirty="0" smtClean="0">
                <a:latin typeface="Georgia" pitchFamily="18" charset="0"/>
              </a:rPr>
              <a:t>деятельность, направленная на </a:t>
            </a:r>
            <a:r>
              <a:rPr lang="ru-RU" sz="1600" dirty="0" smtClean="0">
                <a:latin typeface="Georgia" pitchFamily="18" charset="0"/>
              </a:rPr>
              <a:t>исследование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свойств и качеств предметов. Требуется большее количество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практических </a:t>
            </a:r>
            <a:r>
              <a:rPr lang="ru-RU" sz="1600" dirty="0" smtClean="0">
                <a:latin typeface="Georgia" pitchFamily="18" charset="0"/>
              </a:rPr>
              <a:t>проб и </a:t>
            </a:r>
            <a:r>
              <a:rPr lang="ru-RU" sz="1600" dirty="0" err="1" smtClean="0">
                <a:latin typeface="Georgia" pitchFamily="18" charset="0"/>
              </a:rPr>
              <a:t>примериваний</a:t>
            </a:r>
            <a:r>
              <a:rPr lang="ru-RU" sz="1600" dirty="0" smtClean="0">
                <a:latin typeface="Georgia" pitchFamily="18" charset="0"/>
              </a:rPr>
              <a:t> при </a:t>
            </a:r>
            <a:r>
              <a:rPr lang="ru-RU" sz="1600" dirty="0" smtClean="0">
                <a:latin typeface="Georgia" pitchFamily="18" charset="0"/>
              </a:rPr>
              <a:t>решении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наглядно-практических </a:t>
            </a:r>
            <a:r>
              <a:rPr lang="ru-RU" sz="1600" dirty="0" smtClean="0">
                <a:latin typeface="Georgia" pitchFamily="18" charset="0"/>
              </a:rPr>
              <a:t>задач</a:t>
            </a:r>
            <a:r>
              <a:rPr lang="ru-RU" sz="1600" dirty="0" smtClean="0">
                <a:latin typeface="Georgia" pitchFamily="18" charset="0"/>
              </a:rPr>
              <a:t>, дети </a:t>
            </a:r>
            <a:r>
              <a:rPr lang="ru-RU" sz="1600" dirty="0" smtClean="0">
                <a:latin typeface="Georgia" pitchFamily="18" charset="0"/>
              </a:rPr>
              <a:t>затрудняются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в обследовании предмета.</a:t>
            </a:r>
          </a:p>
          <a:p>
            <a:endParaRPr lang="ru-RU" dirty="0"/>
          </a:p>
        </p:txBody>
      </p:sp>
      <p:pic>
        <p:nvPicPr>
          <p:cNvPr id="7" name="Рисунок 6" descr="http://dou83-tyumen.ru/images/16-17/rodit/logoped/21.12.16/22.12.16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6" y="3714744"/>
            <a:ext cx="257174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00042" y="3929058"/>
            <a:ext cx="661996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Для развития речи большое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значение </a:t>
            </a:r>
            <a:r>
              <a:rPr lang="ru-RU" sz="1600" dirty="0" smtClean="0">
                <a:latin typeface="Georgia" pitchFamily="18" charset="0"/>
              </a:rPr>
              <a:t>имеют сенсорные игры</a:t>
            </a:r>
            <a:r>
              <a:rPr lang="ru-RU" sz="1600" dirty="0" smtClean="0">
                <a:latin typeface="Georgia" pitchFamily="18" charset="0"/>
              </a:rPr>
              <a:t>,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основная цель которых – дать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ребенку </a:t>
            </a:r>
            <a:r>
              <a:rPr lang="ru-RU" sz="1600" dirty="0" smtClean="0">
                <a:latin typeface="Georgia" pitchFamily="18" charset="0"/>
              </a:rPr>
              <a:t>новые </a:t>
            </a:r>
            <a:r>
              <a:rPr lang="ru-RU" sz="1600" dirty="0" smtClean="0">
                <a:latin typeface="Georgia" pitchFamily="18" charset="0"/>
              </a:rPr>
              <a:t>чувственные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ощущения: зрительные, слуховые,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тактильные </a:t>
            </a:r>
            <a:r>
              <a:rPr lang="ru-RU" sz="1600" dirty="0" smtClean="0">
                <a:latin typeface="Georgia" pitchFamily="18" charset="0"/>
              </a:rPr>
              <a:t>и двигательные,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обонятельные </a:t>
            </a:r>
            <a:r>
              <a:rPr lang="ru-RU" sz="1600" dirty="0" smtClean="0">
                <a:latin typeface="Georgia" pitchFamily="18" charset="0"/>
              </a:rPr>
              <a:t>и вкусовые.</a:t>
            </a:r>
          </a:p>
          <a:p>
            <a:r>
              <a:rPr lang="ru-RU" sz="1600" dirty="0" smtClean="0">
                <a:latin typeface="Georgia" pitchFamily="18" charset="0"/>
              </a:rPr>
              <a:t>Целесообразность проведения с детьми, имеющими речевые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нарушения</a:t>
            </a:r>
            <a:r>
              <a:rPr lang="ru-RU" sz="1600" dirty="0" smtClean="0">
                <a:latin typeface="Georgia" pitchFamily="18" charset="0"/>
              </a:rPr>
              <a:t>, таких игр основывается на утверждении о том,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что </a:t>
            </a:r>
            <a:r>
              <a:rPr lang="ru-RU" sz="1600" dirty="0" smtClean="0">
                <a:latin typeface="Georgia" pitchFamily="18" charset="0"/>
              </a:rPr>
              <a:t>сенсорный компонент в ознакомлении с </a:t>
            </a:r>
            <a:r>
              <a:rPr lang="ru-RU" sz="1600" dirty="0" smtClean="0">
                <a:latin typeface="Georgia" pitchFamily="18" charset="0"/>
              </a:rPr>
              <a:t>окружающим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миром приобретает для них особую значимость. Данные игры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позволяют </a:t>
            </a:r>
            <a:r>
              <a:rPr lang="ru-RU" sz="1600" dirty="0" smtClean="0">
                <a:latin typeface="Georgia" pitchFamily="18" charset="0"/>
              </a:rPr>
              <a:t>установить с ребенком эмоциональный контакт,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который </a:t>
            </a:r>
            <a:r>
              <a:rPr lang="ru-RU" sz="1600" dirty="0" smtClean="0">
                <a:latin typeface="Georgia" pitchFamily="18" charset="0"/>
              </a:rPr>
              <a:t>позволяет в дальнейшем всесторонне воздействовать на развитие речи. </a:t>
            </a:r>
          </a:p>
          <a:p>
            <a:r>
              <a:rPr lang="ru-RU" sz="1600" dirty="0" smtClean="0">
                <a:latin typeface="Georgia" pitchFamily="18" charset="0"/>
              </a:rPr>
              <a:t>Вот основные виды сенсорных игр.</a:t>
            </a:r>
          </a:p>
          <a:p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217/247396/hello_html_m7e91816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Рисунок 4" descr="http://dou83-tyumen.ru/images/16-17/rodit/logoped/21.12.16/22.12.16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8" y="285720"/>
            <a:ext cx="223837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00306" y="357158"/>
            <a:ext cx="435769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Игры с крупой, макаронными </a:t>
            </a:r>
            <a:r>
              <a:rPr lang="ru-RU" sz="1600" b="1" i="1" dirty="0" smtClean="0">
                <a:latin typeface="Georgia" pitchFamily="18" charset="0"/>
              </a:rPr>
              <a:t>и</a:t>
            </a:r>
          </a:p>
          <a:p>
            <a:r>
              <a:rPr lang="ru-RU" sz="1600" b="1" i="1" dirty="0" smtClean="0">
                <a:latin typeface="Georgia" pitchFamily="18" charset="0"/>
              </a:rPr>
              <a:t> </a:t>
            </a:r>
            <a:r>
              <a:rPr lang="ru-RU" sz="1600" b="1" i="1" dirty="0" smtClean="0">
                <a:latin typeface="Georgia" pitchFamily="18" charset="0"/>
              </a:rPr>
              <a:t>фасолью.</a:t>
            </a:r>
          </a:p>
          <a:p>
            <a:r>
              <a:rPr lang="ru-RU" sz="1600" dirty="0" smtClean="0">
                <a:latin typeface="Georgia" pitchFamily="18" charset="0"/>
              </a:rPr>
              <a:t>Игры с крупами и макаронами </a:t>
            </a:r>
            <a:r>
              <a:rPr lang="ru-RU" sz="1600" dirty="0" smtClean="0">
                <a:latin typeface="Georgia" pitchFamily="18" charset="0"/>
              </a:rPr>
              <a:t>имеют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большое значение для формирования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тактильных </a:t>
            </a:r>
            <a:r>
              <a:rPr lang="ru-RU" sz="1600" dirty="0" smtClean="0">
                <a:latin typeface="Georgia" pitchFamily="18" charset="0"/>
              </a:rPr>
              <a:t>ощущений, развития мелкой 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моторики</a:t>
            </a:r>
            <a:r>
              <a:rPr lang="ru-RU" sz="1600" dirty="0" smtClean="0">
                <a:latin typeface="Georgia" pitchFamily="18" charset="0"/>
              </a:rPr>
              <a:t>, сенсорных эталонов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(</a:t>
            </a:r>
            <a:r>
              <a:rPr lang="ru-RU" sz="1600" dirty="0" smtClean="0">
                <a:latin typeface="Georgia" pitchFamily="18" charset="0"/>
              </a:rPr>
              <a:t>цвет, размер, форма).</a:t>
            </a:r>
          </a:p>
          <a:p>
            <a:r>
              <a:rPr lang="ru-RU" sz="1600" dirty="0" smtClean="0">
                <a:latin typeface="Georgia" pitchFamily="18" charset="0"/>
              </a:rPr>
              <a:t>Вариантов игр с крупами множество,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главное </a:t>
            </a:r>
            <a:r>
              <a:rPr lang="ru-RU" sz="1600" dirty="0" smtClean="0">
                <a:latin typeface="Georgia" pitchFamily="18" charset="0"/>
              </a:rPr>
              <a:t>правильно подготовить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необходимые </a:t>
            </a:r>
            <a:r>
              <a:rPr lang="ru-RU" sz="1600" dirty="0" smtClean="0">
                <a:latin typeface="Georgia" pitchFamily="18" charset="0"/>
              </a:rPr>
              <a:t>материалы.</a:t>
            </a:r>
          </a:p>
          <a:p>
            <a:r>
              <a:rPr lang="ru-RU" sz="1600" dirty="0" smtClean="0">
                <a:latin typeface="Georgia" pitchFamily="18" charset="0"/>
              </a:rPr>
              <a:t>Что понадобится для игр?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67" y="3143240"/>
            <a:ext cx="65008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Georgia" pitchFamily="18" charset="0"/>
              </a:rPr>
              <a:t>Большая емкость (</a:t>
            </a:r>
            <a:r>
              <a:rPr lang="ru-RU" sz="1600" dirty="0" err="1" smtClean="0">
                <a:latin typeface="Georgia" pitchFamily="18" charset="0"/>
              </a:rPr>
              <a:t>боксик</a:t>
            </a:r>
            <a:r>
              <a:rPr lang="ru-RU" sz="1600" dirty="0" smtClean="0">
                <a:latin typeface="Georgia" pitchFamily="18" charset="0"/>
              </a:rPr>
              <a:t> для хранения продуктов, миска, </a:t>
            </a:r>
            <a:endParaRPr lang="ru-RU" sz="1600" dirty="0" smtClean="0">
              <a:latin typeface="Georgia" pitchFamily="18" charset="0"/>
            </a:endParaRPr>
          </a:p>
          <a:p>
            <a:pPr lvl="0"/>
            <a:r>
              <a:rPr lang="ru-RU" sz="1600" dirty="0" smtClean="0">
                <a:latin typeface="Georgia" pitchFamily="18" charset="0"/>
              </a:rPr>
              <a:t> стеклянная или пластиковая, в общем, любая емкость, </a:t>
            </a:r>
            <a:r>
              <a:rPr lang="ru-RU" sz="1600" dirty="0" smtClean="0">
                <a:latin typeface="Georgia" pitchFamily="18" charset="0"/>
              </a:rPr>
              <a:t>которую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вы решите отдать под игры);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Несколько емкостей поменьше;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Крупа (рис, гречка, манка, пшеничка, пшёнка, ячневая крупа);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Бобовые (горох, фасоль);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Макароны (чем разнообразнее – тем лучше);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Орехи (целые грецкие, миндаль, кешью);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Ситечко для просеивания;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Мелкие игрушечки, монетки, камешки, пуговицы, игрушки </a:t>
            </a:r>
            <a:r>
              <a:rPr lang="ru-RU" sz="1600" dirty="0" smtClean="0">
                <a:latin typeface="Georgia" pitchFamily="18" charset="0"/>
              </a:rPr>
              <a:t>от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киндер-сюрпризов;</a:t>
            </a:r>
          </a:p>
          <a:p>
            <a:pPr lvl="0"/>
            <a:r>
              <a:rPr lang="ru-RU" sz="1600" dirty="0" smtClean="0">
                <a:latin typeface="Georgia" pitchFamily="18" charset="0"/>
              </a:rPr>
              <a:t>Набор мерных ложечек.</a:t>
            </a:r>
          </a:p>
          <a:p>
            <a:endParaRPr lang="ru-RU" dirty="0"/>
          </a:p>
        </p:txBody>
      </p:sp>
      <p:pic>
        <p:nvPicPr>
          <p:cNvPr id="8" name="Рисунок 7" descr="http://dou83-tyumen.ru/images/16-17/rodit/logoped/21.12.16/22.12.16_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6429388"/>
            <a:ext cx="335758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mmurestobar.com/imagelib/5754135f7a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572692"/>
          </a:xfrm>
          <a:prstGeom prst="rect">
            <a:avLst/>
          </a:prstGeom>
          <a:noFill/>
        </p:spPr>
      </p:pic>
      <p:pic>
        <p:nvPicPr>
          <p:cNvPr id="5" name="Рисунок 4" descr="http://dou83-tyumen.ru/images/16-17/rodit/logoped/21.12.16/22.12.16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70" y="357158"/>
            <a:ext cx="25003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1391" y="571472"/>
            <a:ext cx="634660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Игра с красками.</a:t>
            </a:r>
          </a:p>
          <a:p>
            <a:r>
              <a:rPr lang="ru-RU" sz="1600" dirty="0" smtClean="0">
                <a:latin typeface="Georgia" pitchFamily="18" charset="0"/>
              </a:rPr>
              <a:t>Для проведения игры потребуются: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акварельные 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краски</a:t>
            </a:r>
            <a:r>
              <a:rPr lang="ru-RU" sz="1600" dirty="0" smtClean="0">
                <a:latin typeface="Georgia" pitchFamily="18" charset="0"/>
              </a:rPr>
              <a:t>, кисточки, пять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прозрачных </a:t>
            </a:r>
            <a:r>
              <a:rPr lang="ru-RU" sz="1600" dirty="0" smtClean="0">
                <a:latin typeface="Georgia" pitchFamily="18" charset="0"/>
              </a:rPr>
              <a:t>пластиковых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стаканчиков</a:t>
            </a:r>
            <a:r>
              <a:rPr lang="ru-RU" sz="1600" dirty="0" smtClean="0">
                <a:latin typeface="Georgia" pitchFamily="18" charset="0"/>
              </a:rPr>
              <a:t>. Стаканы расставляются </a:t>
            </a:r>
            <a:r>
              <a:rPr lang="ru-RU" sz="1600" dirty="0" smtClean="0">
                <a:latin typeface="Georgia" pitchFamily="18" charset="0"/>
              </a:rPr>
              <a:t>в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ряд на столе и </a:t>
            </a:r>
            <a:r>
              <a:rPr lang="ru-RU" sz="1600" dirty="0" smtClean="0">
                <a:latin typeface="Georgia" pitchFamily="18" charset="0"/>
              </a:rPr>
              <a:t>наполняются </a:t>
            </a:r>
            <a:r>
              <a:rPr lang="ru-RU" sz="1600" dirty="0" smtClean="0">
                <a:latin typeface="Georgia" pitchFamily="18" charset="0"/>
              </a:rPr>
              <a:t>водой</a:t>
            </a:r>
            <a:r>
              <a:rPr lang="ru-RU" sz="1600" dirty="0" smtClean="0">
                <a:latin typeface="Georgia" pitchFamily="18" charset="0"/>
              </a:rPr>
              <a:t>,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затем в них поочередно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разводятся </a:t>
            </a:r>
            <a:r>
              <a:rPr lang="ru-RU" sz="1600" dirty="0" smtClean="0">
                <a:latin typeface="Georgia" pitchFamily="18" charset="0"/>
              </a:rPr>
              <a:t>краски разных цветов. Обычно ребенок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err="1" smtClean="0">
                <a:latin typeface="Georgia" pitchFamily="18" charset="0"/>
              </a:rPr>
              <a:t>завороженно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следит за тем, как «облачко» краски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постепенно </a:t>
            </a:r>
            <a:r>
              <a:rPr lang="ru-RU" sz="1600" dirty="0" smtClean="0">
                <a:latin typeface="Georgia" pitchFamily="18" charset="0"/>
              </a:rPr>
              <a:t>растворяется в воде.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Можно </a:t>
            </a:r>
            <a:r>
              <a:rPr lang="ru-RU" sz="1600" dirty="0" smtClean="0">
                <a:latin typeface="Georgia" pitchFamily="18" charset="0"/>
              </a:rPr>
              <a:t>также попросить ребенка взять любую краску на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пальчик </a:t>
            </a:r>
            <a:r>
              <a:rPr lang="ru-RU" sz="1600" dirty="0" smtClean="0">
                <a:latin typeface="Georgia" pitchFamily="18" charset="0"/>
              </a:rPr>
              <a:t>и провести </a:t>
            </a:r>
            <a:r>
              <a:rPr lang="ru-RU" sz="1600" dirty="0" smtClean="0">
                <a:latin typeface="Georgia" pitchFamily="18" charset="0"/>
              </a:rPr>
              <a:t>несколько </a:t>
            </a:r>
            <a:r>
              <a:rPr lang="ru-RU" sz="1600" dirty="0" smtClean="0">
                <a:latin typeface="Georgia" pitchFamily="18" charset="0"/>
              </a:rPr>
              <a:t>линий на бумаге. Затем </a:t>
            </a:r>
            <a:r>
              <a:rPr lang="ru-RU" sz="1600" dirty="0" smtClean="0">
                <a:latin typeface="Georgia" pitchFamily="18" charset="0"/>
              </a:rPr>
              <a:t>опустить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палец в стаканчик с чистой водой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 descr="http://dou83-tyumen.ru/images/16-17/rodit/logoped/21.12.16/22.12.16_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8" y="3857620"/>
            <a:ext cx="242889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86058" y="3714744"/>
            <a:ext cx="43577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Игры с водой.</a:t>
            </a:r>
          </a:p>
          <a:p>
            <a:r>
              <a:rPr lang="ru-RU" sz="1600" dirty="0" smtClean="0">
                <a:latin typeface="Georgia" pitchFamily="18" charset="0"/>
              </a:rPr>
              <a:t>Возня с водой, переливание и брызгание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особенно любимы </a:t>
            </a:r>
            <a:r>
              <a:rPr lang="ru-RU" sz="1600" dirty="0" smtClean="0">
                <a:latin typeface="Georgia" pitchFamily="18" charset="0"/>
              </a:rPr>
              <a:t>детьми. К тому же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игры </a:t>
            </a:r>
            <a:r>
              <a:rPr lang="ru-RU" sz="1600" dirty="0" smtClean="0">
                <a:latin typeface="Georgia" pitchFamily="18" charset="0"/>
              </a:rPr>
              <a:t>с водой имеют и </a:t>
            </a:r>
            <a:r>
              <a:rPr lang="ru-RU" sz="1600" dirty="0" smtClean="0">
                <a:latin typeface="Georgia" pitchFamily="18" charset="0"/>
              </a:rPr>
              <a:t>терапевтический</a:t>
            </a:r>
            <a:r>
              <a:rPr lang="ru-RU" sz="1600" dirty="0" smtClean="0">
                <a:latin typeface="Georgia" pitchFamily="18" charset="0"/>
              </a:rPr>
              <a:t> 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эффект. Чтобы </a:t>
            </a:r>
            <a:r>
              <a:rPr lang="ru-RU" sz="1600" dirty="0" smtClean="0">
                <a:latin typeface="Georgia" pitchFamily="18" charset="0"/>
              </a:rPr>
              <a:t>ребенку было удобнее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достать </a:t>
            </a:r>
            <a:r>
              <a:rPr lang="ru-RU" sz="1600" dirty="0" smtClean="0">
                <a:latin typeface="Georgia" pitchFamily="18" charset="0"/>
              </a:rPr>
              <a:t>из крана, </a:t>
            </a:r>
            <a:r>
              <a:rPr lang="ru-RU" sz="1600" dirty="0" smtClean="0">
                <a:latin typeface="Georgia" pitchFamily="18" charset="0"/>
              </a:rPr>
              <a:t>придвиньте </a:t>
            </a:r>
            <a:r>
              <a:rPr lang="ru-RU" sz="1600" dirty="0" smtClean="0">
                <a:latin typeface="Georgia" pitchFamily="18" charset="0"/>
              </a:rPr>
              <a:t>к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раковине </a:t>
            </a:r>
            <a:r>
              <a:rPr lang="ru-RU" sz="1600" dirty="0" smtClean="0">
                <a:latin typeface="Georgia" pitchFamily="18" charset="0"/>
              </a:rPr>
              <a:t>стул. Достаньте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приготовленные </a:t>
            </a:r>
            <a:r>
              <a:rPr lang="ru-RU" sz="1600" dirty="0" smtClean="0">
                <a:latin typeface="Georgia" pitchFamily="18" charset="0"/>
              </a:rPr>
              <a:t>заранее небольшие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пластиковые бутылки </a:t>
            </a:r>
            <a:r>
              <a:rPr lang="ru-RU" sz="1600" dirty="0" smtClean="0">
                <a:latin typeface="Georgia" pitchFamily="18" charset="0"/>
              </a:rPr>
              <a:t>и пузырьки –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наполняйте </a:t>
            </a:r>
            <a:r>
              <a:rPr lang="ru-RU" sz="1600" dirty="0" smtClean="0">
                <a:latin typeface="Georgia" pitchFamily="18" charset="0"/>
              </a:rPr>
              <a:t>их водой из-под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крана</a:t>
            </a:r>
            <a:r>
              <a:rPr lang="ru-RU" sz="1600" dirty="0" smtClean="0">
                <a:latin typeface="Georgia" pitchFamily="18" charset="0"/>
              </a:rPr>
              <a:t>. Можно переливать воду </a:t>
            </a:r>
            <a:r>
              <a:rPr lang="ru-RU" sz="1600" dirty="0" smtClean="0">
                <a:latin typeface="Georgia" pitchFamily="18" charset="0"/>
              </a:rPr>
              <a:t>из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одной посуды </a:t>
            </a:r>
            <a:r>
              <a:rPr lang="ru-RU" sz="1600" dirty="0" smtClean="0">
                <a:latin typeface="Georgia" pitchFamily="18" charset="0"/>
              </a:rPr>
              <a:t>в другую</a:t>
            </a:r>
            <a:r>
              <a:rPr lang="ru-RU" sz="1600" dirty="0" smtClean="0">
                <a:latin typeface="Georgia" pitchFamily="18" charset="0"/>
              </a:rPr>
              <a:t>, </a:t>
            </a:r>
            <a:r>
              <a:rPr lang="ru-RU" sz="1600" dirty="0" smtClean="0">
                <a:latin typeface="Georgia" pitchFamily="18" charset="0"/>
              </a:rPr>
              <a:t>сделать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«фонтан», подставив под струю воды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ложку </a:t>
            </a:r>
            <a:r>
              <a:rPr lang="ru-RU" sz="1600" dirty="0" smtClean="0">
                <a:latin typeface="Georgia" pitchFamily="18" charset="0"/>
              </a:rPr>
              <a:t>либо пузырек с узким </a:t>
            </a:r>
            <a:r>
              <a:rPr lang="ru-RU" sz="1600" dirty="0" smtClean="0">
                <a:latin typeface="Georgia" pitchFamily="18" charset="0"/>
              </a:rPr>
              <a:t>горлышком</a:t>
            </a:r>
          </a:p>
          <a:p>
            <a:r>
              <a:rPr lang="ru-RU" sz="1600" dirty="0" smtClean="0">
                <a:latin typeface="Georgia" pitchFamily="18" charset="0"/>
              </a:rPr>
              <a:t>  - обычно </a:t>
            </a:r>
            <a:r>
              <a:rPr lang="ru-RU" sz="1600" dirty="0" smtClean="0">
                <a:latin typeface="Georgia" pitchFamily="18" charset="0"/>
              </a:rPr>
              <a:t>такой </a:t>
            </a:r>
            <a:r>
              <a:rPr lang="ru-RU" sz="1600" dirty="0" smtClean="0">
                <a:latin typeface="Georgia" pitchFamily="18" charset="0"/>
              </a:rPr>
              <a:t>эффект приводит детей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в </a:t>
            </a:r>
            <a:r>
              <a:rPr lang="ru-RU" sz="1600" dirty="0" smtClean="0">
                <a:latin typeface="Georgia" pitchFamily="18" charset="0"/>
              </a:rPr>
              <a:t>восторг. Наполнив </a:t>
            </a:r>
            <a:r>
              <a:rPr lang="ru-RU" sz="1600" dirty="0" smtClean="0">
                <a:latin typeface="Georgia" pitchFamily="18" charset="0"/>
              </a:rPr>
              <a:t>водой </a:t>
            </a:r>
            <a:r>
              <a:rPr lang="ru-RU" sz="1600" dirty="0" smtClean="0">
                <a:latin typeface="Georgia" pitchFamily="18" charset="0"/>
              </a:rPr>
              <a:t>таз,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организуйте </a:t>
            </a:r>
            <a:r>
              <a:rPr lang="ru-RU" sz="1600" dirty="0" smtClean="0">
                <a:latin typeface="Georgia" pitchFamily="18" charset="0"/>
              </a:rPr>
              <a:t>игру в «бассейн», в котором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плавают </a:t>
            </a:r>
            <a:r>
              <a:rPr lang="ru-RU" sz="1600" dirty="0" smtClean="0">
                <a:latin typeface="Georgia" pitchFamily="18" charset="0"/>
              </a:rPr>
              <a:t>игрушки. Наполненный водой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таз </a:t>
            </a:r>
            <a:r>
              <a:rPr lang="ru-RU" sz="1600" dirty="0" smtClean="0">
                <a:latin typeface="Georgia" pitchFamily="18" charset="0"/>
              </a:rPr>
              <a:t>теперь </a:t>
            </a:r>
            <a:r>
              <a:rPr lang="ru-RU" sz="1600" dirty="0" smtClean="0">
                <a:latin typeface="Georgia" pitchFamily="18" charset="0"/>
              </a:rPr>
              <a:t>станет </a:t>
            </a:r>
            <a:r>
              <a:rPr lang="ru-RU" sz="1600" dirty="0" smtClean="0">
                <a:latin typeface="Georgia" pitchFamily="18" charset="0"/>
              </a:rPr>
              <a:t>«озером», в котором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плавают </a:t>
            </a:r>
            <a:r>
              <a:rPr lang="ru-RU" sz="1600" dirty="0" smtClean="0">
                <a:latin typeface="Georgia" pitchFamily="18" charset="0"/>
              </a:rPr>
              <a:t>рыбки или уточки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s1.hellowallpaper.com/art_bulletin-board--01_03-1920x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492"/>
            <a:ext cx="7143777" cy="9334492"/>
          </a:xfrm>
          <a:prstGeom prst="rect">
            <a:avLst/>
          </a:prstGeom>
          <a:noFill/>
        </p:spPr>
      </p:pic>
      <p:pic>
        <p:nvPicPr>
          <p:cNvPr id="3" name="Рисунок 2" descr="http://dou83-tyumen.ru/images/16-17/rodit/logoped/21.12.16/22.12.16_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2" y="0"/>
            <a:ext cx="257175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8" y="0"/>
            <a:ext cx="655980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Игры с мыльными пузырями.</a:t>
            </a:r>
          </a:p>
          <a:p>
            <a:r>
              <a:rPr lang="ru-RU" sz="1600" dirty="0" smtClean="0">
                <a:latin typeface="Georgia" pitchFamily="18" charset="0"/>
              </a:rPr>
              <a:t> </a:t>
            </a:r>
            <a:r>
              <a:rPr lang="ru-RU" sz="1600" dirty="0" smtClean="0">
                <a:latin typeface="Georgia" pitchFamily="18" charset="0"/>
              </a:rPr>
              <a:t>Детям </a:t>
            </a:r>
            <a:r>
              <a:rPr lang="ru-RU" sz="1600" dirty="0" smtClean="0">
                <a:latin typeface="Georgia" pitchFamily="18" charset="0"/>
              </a:rPr>
              <a:t>нравится наблюдать за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кружением </a:t>
            </a:r>
            <a:r>
              <a:rPr lang="ru-RU" sz="1600" dirty="0" smtClean="0">
                <a:latin typeface="Georgia" pitchFamily="18" charset="0"/>
              </a:rPr>
              <a:t>в воздухе мыльных  пузырей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r>
              <a:rPr lang="ru-RU" sz="1600" dirty="0" smtClean="0">
                <a:latin typeface="Georgia" pitchFamily="18" charset="0"/>
              </a:rPr>
              <a:t>Чтобы </a:t>
            </a:r>
            <a:r>
              <a:rPr lang="ru-RU" sz="1600" dirty="0" smtClean="0">
                <a:latin typeface="Georgia" pitchFamily="18" charset="0"/>
              </a:rPr>
              <a:t>вызвать у ребенка интерес </a:t>
            </a:r>
            <a:r>
              <a:rPr lang="ru-RU" sz="1600" dirty="0" smtClean="0">
                <a:latin typeface="Georgia" pitchFamily="18" charset="0"/>
              </a:rPr>
              <a:t>к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самостоятельному выдуванию пузырей,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предложите </a:t>
            </a:r>
            <a:r>
              <a:rPr lang="ru-RU" sz="1600" dirty="0" smtClean="0">
                <a:latin typeface="Georgia" pitchFamily="18" charset="0"/>
              </a:rPr>
              <a:t>ему разнообразные трубочки </a:t>
            </a:r>
            <a:r>
              <a:rPr lang="ru-RU" sz="1600" dirty="0" smtClean="0">
                <a:latin typeface="Georgia" pitchFamily="18" charset="0"/>
              </a:rPr>
              <a:t>–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например, трубочку для коктейля, или сверните и склейте </a:t>
            </a:r>
            <a:r>
              <a:rPr lang="ru-RU" sz="1600" dirty="0" smtClean="0">
                <a:latin typeface="Georgia" pitchFamily="18" charset="0"/>
              </a:rPr>
              <a:t>из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плотной бумаги толстую трубку для получения большого пузыря.</a:t>
            </a:r>
          </a:p>
          <a:p>
            <a:endParaRPr lang="ru-RU" dirty="0"/>
          </a:p>
        </p:txBody>
      </p:sp>
      <p:pic>
        <p:nvPicPr>
          <p:cNvPr id="5" name="Рисунок 4" descr="http://dou83-tyumen.ru/images/16-17/rodit/logoped/21.12.16/22.12.16_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8" y="2214546"/>
            <a:ext cx="3738582" cy="197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605" y="2357422"/>
            <a:ext cx="64293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latin typeface="Georgia" pitchFamily="18" charset="0"/>
              </a:rPr>
              <a:t>Игры со свечами.</a:t>
            </a:r>
          </a:p>
          <a:p>
            <a:pPr algn="r"/>
            <a:r>
              <a:rPr lang="ru-RU" sz="1600" dirty="0" smtClean="0">
                <a:latin typeface="Georgia" pitchFamily="18" charset="0"/>
              </a:rPr>
              <a:t>Держа в руке </a:t>
            </a:r>
            <a:r>
              <a:rPr lang="ru-RU" sz="1600" dirty="0" smtClean="0">
                <a:latin typeface="Georgia" pitchFamily="18" charset="0"/>
              </a:rPr>
              <a:t>потушенную</a:t>
            </a:r>
          </a:p>
          <a:p>
            <a:pPr algn="r"/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свечу, порисуйте в воздухе </a:t>
            </a:r>
            <a:endParaRPr lang="ru-RU" sz="1600" dirty="0" smtClean="0">
              <a:latin typeface="Georgia" pitchFamily="18" charset="0"/>
            </a:endParaRPr>
          </a:p>
          <a:p>
            <a:pPr algn="r"/>
            <a:r>
              <a:rPr lang="ru-RU" sz="1600" dirty="0" smtClean="0">
                <a:latin typeface="Georgia" pitchFamily="18" charset="0"/>
              </a:rPr>
              <a:t>дымом</a:t>
            </a:r>
            <a:r>
              <a:rPr lang="ru-RU" sz="1600" dirty="0" smtClean="0">
                <a:latin typeface="Georgia" pitchFamily="18" charset="0"/>
              </a:rPr>
              <a:t>. Наполнив таз </a:t>
            </a:r>
            <a:endParaRPr lang="ru-RU" sz="1600" dirty="0" smtClean="0">
              <a:latin typeface="Georgia" pitchFamily="18" charset="0"/>
            </a:endParaRPr>
          </a:p>
          <a:p>
            <a:pPr algn="r"/>
            <a:r>
              <a:rPr lang="ru-RU" sz="1600" dirty="0" smtClean="0">
                <a:latin typeface="Georgia" pitchFamily="18" charset="0"/>
              </a:rPr>
              <a:t>водой</a:t>
            </a:r>
            <a:r>
              <a:rPr lang="ru-RU" sz="1600" dirty="0" smtClean="0">
                <a:latin typeface="Georgia" pitchFamily="18" charset="0"/>
              </a:rPr>
              <a:t>, опустите </a:t>
            </a:r>
            <a:r>
              <a:rPr lang="ru-RU" sz="1600" dirty="0" smtClean="0">
                <a:latin typeface="Georgia" pitchFamily="18" charset="0"/>
              </a:rPr>
              <a:t>на</a:t>
            </a:r>
          </a:p>
          <a:p>
            <a:pPr algn="r"/>
            <a:r>
              <a:rPr lang="ru-RU" sz="1600" dirty="0" smtClean="0">
                <a:latin typeface="Georgia" pitchFamily="18" charset="0"/>
              </a:rPr>
              <a:t> поверхность в</a:t>
            </a:r>
          </a:p>
          <a:p>
            <a:pPr algn="r"/>
            <a:r>
              <a:rPr lang="ru-RU" sz="1600" dirty="0" smtClean="0">
                <a:latin typeface="Georgia" pitchFamily="18" charset="0"/>
              </a:rPr>
              <a:t>оды </a:t>
            </a:r>
            <a:r>
              <a:rPr lang="ru-RU" sz="1600" dirty="0" smtClean="0">
                <a:latin typeface="Georgia" pitchFamily="18" charset="0"/>
              </a:rPr>
              <a:t>одну </a:t>
            </a:r>
            <a:r>
              <a:rPr lang="ru-RU" sz="1600" dirty="0" smtClean="0">
                <a:latin typeface="Georgia" pitchFamily="18" charset="0"/>
              </a:rPr>
              <a:t>или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несколько плавающих свечей – в темной комнате получится эффектное, с переливающимися в воде световыми бликами зрелище.</a:t>
            </a:r>
          </a:p>
          <a:p>
            <a:r>
              <a:rPr lang="ru-RU" sz="1600" dirty="0" smtClean="0">
                <a:latin typeface="Georgia" pitchFamily="18" charset="0"/>
              </a:rPr>
              <a:t>Наполните столовую ложку водой и подержите над пламенем свечи, обратите внимание ребенка на то, что холодная вода стала теплой. Подобным образом можно растопить кусочек льда или сливочного масла.</a:t>
            </a:r>
          </a:p>
          <a:p>
            <a:endParaRPr lang="ru-RU" dirty="0"/>
          </a:p>
        </p:txBody>
      </p:sp>
      <p:pic>
        <p:nvPicPr>
          <p:cNvPr id="7" name="Рисунок 6" descr="http://dou83-tyumen.ru/images/16-17/rodit/logoped/21.12.16/22.12.16_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84" y="5857884"/>
            <a:ext cx="2286016" cy="216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8" y="5929322"/>
            <a:ext cx="66845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Тактильные ладошки.</a:t>
            </a:r>
          </a:p>
          <a:p>
            <a:r>
              <a:rPr lang="ru-RU" sz="1600" dirty="0" smtClean="0">
                <a:latin typeface="Georgia" pitchFamily="18" charset="0"/>
              </a:rPr>
              <a:t>Описание:  игровое развивающее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пособие </a:t>
            </a:r>
            <a:r>
              <a:rPr lang="ru-RU" sz="1600" dirty="0" smtClean="0">
                <a:latin typeface="Georgia" pitchFamily="18" charset="0"/>
              </a:rPr>
              <a:t>состоит из 8 </a:t>
            </a:r>
            <a:r>
              <a:rPr lang="ru-RU" sz="1600" dirty="0" smtClean="0">
                <a:latin typeface="Georgia" pitchFamily="18" charset="0"/>
              </a:rPr>
              <a:t>изображений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ладошек, изготовленных из восьми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разных </a:t>
            </a:r>
            <a:r>
              <a:rPr lang="ru-RU" sz="1600" dirty="0" smtClean="0">
                <a:latin typeface="Georgia" pitchFamily="18" charset="0"/>
              </a:rPr>
              <a:t>материалов (наждачной бумаги,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пробкового </a:t>
            </a:r>
            <a:r>
              <a:rPr lang="ru-RU" sz="1600" dirty="0" smtClean="0">
                <a:latin typeface="Georgia" pitchFamily="18" charset="0"/>
              </a:rPr>
              <a:t>материала, фольги гладкой и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ребристой</a:t>
            </a:r>
            <a:r>
              <a:rPr lang="ru-RU" sz="1600" dirty="0" smtClean="0">
                <a:latin typeface="Georgia" pitchFamily="18" charset="0"/>
              </a:rPr>
              <a:t>, сукна и пластика) различной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фактуры </a:t>
            </a:r>
            <a:r>
              <a:rPr lang="ru-RU" sz="1600" dirty="0" smtClean="0">
                <a:latin typeface="Georgia" pitchFamily="18" charset="0"/>
              </a:rPr>
              <a:t>(гладкие, </a:t>
            </a:r>
            <a:r>
              <a:rPr lang="ru-RU" sz="1600" dirty="0" smtClean="0">
                <a:latin typeface="Georgia" pitchFamily="18" charset="0"/>
              </a:rPr>
              <a:t>колючие</a:t>
            </a:r>
            <a:r>
              <a:rPr lang="ru-RU" sz="1600" dirty="0" smtClean="0">
                <a:latin typeface="Georgia" pitchFamily="18" charset="0"/>
              </a:rPr>
              <a:t>, рифленые,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шершавые</a:t>
            </a:r>
            <a:r>
              <a:rPr lang="ru-RU" sz="1600" dirty="0" smtClean="0">
                <a:latin typeface="Georgia" pitchFamily="18" charset="0"/>
              </a:rPr>
              <a:t>). Пособие предназначено для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развития </a:t>
            </a:r>
            <a:r>
              <a:rPr lang="ru-RU" sz="1600" dirty="0" err="1" smtClean="0">
                <a:latin typeface="Georgia" pitchFamily="18" charset="0"/>
              </a:rPr>
              <a:t>сенсомоторики</a:t>
            </a:r>
            <a:r>
              <a:rPr lang="ru-RU" sz="1600" dirty="0" smtClean="0">
                <a:latin typeface="Georgia" pitchFamily="18" charset="0"/>
              </a:rPr>
              <a:t> у детей от 3 до 6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17/247396/hello_html_m7e91816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" name="Рисунок 2" descr="http://dou83-tyumen.ru/images/16-17/rodit/logoped/21.12.16/22.12.16_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8" y="357158"/>
            <a:ext cx="2166946" cy="185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00306" y="428596"/>
            <a:ext cx="45083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Чудесный мешочек".</a:t>
            </a:r>
          </a:p>
          <a:p>
            <a:r>
              <a:rPr lang="ru-RU" sz="1600" dirty="0" smtClean="0">
                <a:latin typeface="Georgia" pitchFamily="18" charset="0"/>
              </a:rPr>
              <a:t>В мешочек сложены различные </a:t>
            </a:r>
            <a:r>
              <a:rPr lang="ru-RU" sz="1600" dirty="0" smtClean="0">
                <a:latin typeface="Georgia" pitchFamily="18" charset="0"/>
              </a:rPr>
              <a:t>игрушки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или небольшие предметы (погремушка</a:t>
            </a:r>
            <a:r>
              <a:rPr lang="ru-RU" sz="1600" dirty="0" smtClean="0">
                <a:latin typeface="Georgia" pitchFamily="18" charset="0"/>
              </a:rPr>
              <a:t>,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мячик, кубик, расческа, колесо, зубная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щетка </a:t>
            </a:r>
            <a:r>
              <a:rPr lang="ru-RU" sz="1600" dirty="0" smtClean="0">
                <a:latin typeface="Georgia" pitchFamily="18" charset="0"/>
              </a:rPr>
              <a:t>и др.), из разных материалов </a:t>
            </a:r>
            <a:r>
              <a:rPr lang="ru-RU" sz="1600" dirty="0" smtClean="0">
                <a:latin typeface="Georgia" pitchFamily="18" charset="0"/>
              </a:rPr>
              <a:t>и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самой разнообразной  формы. Ребенку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завязывают </a:t>
            </a:r>
            <a:r>
              <a:rPr lang="ru-RU" sz="1600" dirty="0" smtClean="0">
                <a:latin typeface="Georgia" pitchFamily="18" charset="0"/>
              </a:rPr>
              <a:t>глаза, и на ощупь </a:t>
            </a:r>
            <a:r>
              <a:rPr lang="ru-RU" sz="1600" dirty="0" smtClean="0">
                <a:latin typeface="Georgia" pitchFamily="18" charset="0"/>
              </a:rPr>
              <a:t>определить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предметы и назвать их.</a:t>
            </a:r>
          </a:p>
          <a:p>
            <a:endParaRPr lang="ru-RU" dirty="0"/>
          </a:p>
        </p:txBody>
      </p:sp>
      <p:pic>
        <p:nvPicPr>
          <p:cNvPr id="5" name="Рисунок 4" descr="http://dou83-tyumen.ru/images/16-17/rodit/logoped/21.12.16/22.12.16_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786050"/>
            <a:ext cx="3024202" cy="200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8" y="2786050"/>
            <a:ext cx="223901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Найди пару.</a:t>
            </a:r>
          </a:p>
          <a:p>
            <a:r>
              <a:rPr lang="ru-RU" sz="1600" dirty="0" smtClean="0">
                <a:latin typeface="Georgia" pitchFamily="18" charset="0"/>
              </a:rPr>
              <a:t>Игру нетрудно сделать самим.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Главное </a:t>
            </a:r>
            <a:r>
              <a:rPr lang="ru-RU" sz="1600" dirty="0" smtClean="0">
                <a:latin typeface="Georgia" pitchFamily="18" charset="0"/>
              </a:rPr>
              <a:t>набрать как можно </a:t>
            </a:r>
            <a:r>
              <a:rPr lang="ru-RU" sz="1600" dirty="0" smtClean="0">
                <a:latin typeface="Georgia" pitchFamily="18" charset="0"/>
              </a:rPr>
              <a:t>больше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пар образцов различных на </a:t>
            </a:r>
            <a:r>
              <a:rPr lang="ru-RU" sz="1600" dirty="0" smtClean="0">
                <a:latin typeface="Georgia" pitchFamily="18" charset="0"/>
              </a:rPr>
              <a:t>ощупь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– кусочки ткани, губка, обратная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сторона </a:t>
            </a:r>
            <a:r>
              <a:rPr lang="ru-RU" sz="1600" dirty="0" smtClean="0">
                <a:latin typeface="Georgia" pitchFamily="18" charset="0"/>
              </a:rPr>
              <a:t>губки и т.п. Играть </a:t>
            </a:r>
            <a:r>
              <a:rPr lang="ru-RU" sz="1600" dirty="0" smtClean="0">
                <a:latin typeface="Georgia" pitchFamily="18" charset="0"/>
              </a:rPr>
              <a:t>можно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несколькими способами.</a:t>
            </a:r>
          </a:p>
          <a:p>
            <a:r>
              <a:rPr lang="ru-RU" sz="1600" dirty="0" smtClean="0">
                <a:latin typeface="Georgia" pitchFamily="18" charset="0"/>
              </a:rPr>
              <a:t>Например, можно просить ребенка (с открытыми глазами) найти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колючий </a:t>
            </a:r>
            <a:r>
              <a:rPr lang="ru-RU" sz="1600" dirty="0" smtClean="0">
                <a:latin typeface="Georgia" pitchFamily="18" charset="0"/>
              </a:rPr>
              <a:t>или бархатистый предмет (кусочек ткани), можно так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играть </a:t>
            </a:r>
            <a:r>
              <a:rPr lang="ru-RU" sz="1600" dirty="0" smtClean="0">
                <a:latin typeface="Georgia" pitchFamily="18" charset="0"/>
              </a:rPr>
              <a:t>с закрытыми глазами. А можно брать один предмет, а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потом </a:t>
            </a:r>
            <a:r>
              <a:rPr lang="ru-RU" sz="1600" dirty="0" smtClean="0">
                <a:latin typeface="Georgia" pitchFamily="18" charset="0"/>
              </a:rPr>
              <a:t>на ощупь искать такой же.</a:t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>А, когда игра начнет постепенно надоедать, ее можно </a:t>
            </a:r>
            <a:r>
              <a:rPr lang="ru-RU" sz="1600" dirty="0" smtClean="0">
                <a:latin typeface="Georgia" pitchFamily="18" charset="0"/>
              </a:rPr>
              <a:t>будет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усложнить, добавив еще дополнительные признаки для поиска,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например</a:t>
            </a:r>
            <a:r>
              <a:rPr lang="ru-RU" sz="1600" dirty="0" smtClean="0">
                <a:latin typeface="Georgia" pitchFamily="18" charset="0"/>
              </a:rPr>
              <a:t>, круглая большая пуговица или маленькая </a:t>
            </a:r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квадратная </a:t>
            </a:r>
            <a:r>
              <a:rPr lang="ru-RU" sz="1600" dirty="0" smtClean="0">
                <a:latin typeface="Georgia" pitchFamily="18" charset="0"/>
              </a:rPr>
              <a:t>и т.п.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512</Words>
  <PresentationFormat>Экран (4:3)</PresentationFormat>
  <Paragraphs>132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2017-03-30T13:42:49Z</dcterms:created>
  <dcterms:modified xsi:type="dcterms:W3CDTF">2017-03-30T14:33:55Z</dcterms:modified>
</cp:coreProperties>
</file>