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ms-office.vbaPro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56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4660"/>
  </p:normalViewPr>
  <p:slideViewPr>
    <p:cSldViewPr>
      <p:cViewPr varScale="1">
        <p:scale>
          <a:sx n="73" d="100"/>
          <a:sy n="73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06/relationships/vbaProject" Target="vbaProject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30617-EC36-42C1-82CC-E038D0EC5E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73E9-217C-46B2-AE41-46513C8A3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0CA63-756B-46E6-BD70-92CE0F623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0E8EE-AF89-40C1-9579-AE4E7B764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46CC-6C06-46F2-943E-689B30C04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A07FD-3D60-4CC0-95EC-D17F54B83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A77B2-BE0B-4A95-A365-BC7D0591B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46F3A-7D44-47A2-9941-522F13623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117D-ED98-4FC6-870B-CADD86A5B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3CFD1-478B-4671-80B5-197AD74BE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5BBFD-D80C-4331-8DB0-A0833401B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AF6D2C-FF1A-4944-9B94-109B158D3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11" y="-171400"/>
            <a:ext cx="9267011" cy="702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444207" cy="4833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78" y="2420888"/>
            <a:ext cx="1767844" cy="2633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3010" y="5963997"/>
            <a:ext cx="9267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_Albionic" pitchFamily="34" charset="-52"/>
              </a:rPr>
              <a:t>Закрепляем звук Ж</a:t>
            </a:r>
            <a:endParaRPr lang="ru-RU" sz="4000" dirty="0">
              <a:solidFill>
                <a:srgbClr val="C00000"/>
              </a:solidFill>
              <a:latin typeface="a_Albionic" pitchFamily="34" charset="-52"/>
            </a:endParaRPr>
          </a:p>
        </p:txBody>
      </p:sp>
      <p:pic>
        <p:nvPicPr>
          <p:cNvPr id="6" name="Дорогою добра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accel="20000" decel="2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11" y="-171400"/>
            <a:ext cx="9267011" cy="70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448" y="2060848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 smtClean="0">
                <a:solidFill>
                  <a:srgbClr val="C00000"/>
                </a:solidFill>
                <a:latin typeface="a_Albionic" pitchFamily="34" charset="-52"/>
              </a:rPr>
              <a:t>Цель:</a:t>
            </a:r>
            <a:r>
              <a:rPr lang="ru-RU" sz="3200" dirty="0" smtClean="0">
                <a:solidFill>
                  <a:srgbClr val="C00000"/>
                </a:solidFill>
                <a:latin typeface="a_Albionic" pitchFamily="34" charset="-52"/>
              </a:rPr>
              <a:t> </a:t>
            </a:r>
          </a:p>
          <a:p>
            <a:endParaRPr lang="ru-RU" sz="3200" dirty="0">
              <a:latin typeface="a_Albionic" pitchFamily="34" charset="-52"/>
            </a:endParaRPr>
          </a:p>
          <a:p>
            <a:r>
              <a:rPr lang="ru-RU" sz="3200" dirty="0" smtClean="0">
                <a:solidFill>
                  <a:srgbClr val="FF3300"/>
                </a:solidFill>
                <a:latin typeface="a_Albionic" pitchFamily="34" charset="-52"/>
              </a:rPr>
              <a:t>Закрепление правильного произношения звука </a:t>
            </a:r>
            <a:r>
              <a:rPr lang="en-US" sz="3200" dirty="0" smtClean="0">
                <a:solidFill>
                  <a:srgbClr val="FF3300"/>
                </a:solidFill>
              </a:rPr>
              <a:t>[</a:t>
            </a:r>
            <a:r>
              <a:rPr lang="ru-RU" sz="3200" dirty="0" smtClean="0">
                <a:solidFill>
                  <a:srgbClr val="FF3300"/>
                </a:solidFill>
                <a:latin typeface="a_Albionic" pitchFamily="34" charset="-52"/>
              </a:rPr>
              <a:t>Ж</a:t>
            </a:r>
            <a:r>
              <a:rPr lang="en-US" sz="3200" dirty="0" smtClean="0">
                <a:solidFill>
                  <a:srgbClr val="FF3300"/>
                </a:solidFill>
              </a:rPr>
              <a:t>]</a:t>
            </a:r>
            <a:r>
              <a:rPr lang="ru-RU" sz="3200" dirty="0" smtClean="0">
                <a:solidFill>
                  <a:srgbClr val="FF3300"/>
                </a:solidFill>
                <a:latin typeface="a_Albionic" pitchFamily="34" charset="-52"/>
              </a:rPr>
              <a:t> – изолированно, в слогах и словах.</a:t>
            </a:r>
          </a:p>
          <a:p>
            <a:endParaRPr lang="ru-RU" sz="3200" dirty="0">
              <a:solidFill>
                <a:srgbClr val="FF3300"/>
              </a:solidFill>
              <a:latin typeface="a_Albionic" pitchFamily="34" charset="-52"/>
            </a:endParaRPr>
          </a:p>
          <a:p>
            <a:r>
              <a:rPr lang="ru-RU" sz="3200" dirty="0" smtClean="0">
                <a:solidFill>
                  <a:srgbClr val="FF3300"/>
                </a:solidFill>
                <a:latin typeface="a_Albionic" pitchFamily="34" charset="-52"/>
              </a:rPr>
              <a:t>Развитие фонематического слуха.</a:t>
            </a:r>
            <a:endParaRPr lang="ru-RU" sz="3200" dirty="0">
              <a:solidFill>
                <a:srgbClr val="FF3300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721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16461" r="6602" b="174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136418" y="1628800"/>
            <a:ext cx="9041051" cy="52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2572" b="37197"/>
          <a:stretch/>
        </p:blipFill>
        <p:spPr>
          <a:xfrm>
            <a:off x="-1" y="4784721"/>
            <a:ext cx="4667741" cy="207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2572" b="37342"/>
          <a:stretch/>
        </p:blipFill>
        <p:spPr>
          <a:xfrm flipH="1">
            <a:off x="4355975" y="4794647"/>
            <a:ext cx="4821493" cy="20633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>
            <a:off x="7915117" y="-25639"/>
            <a:ext cx="1228883" cy="1076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>
            <a:off x="7948586" y="1090529"/>
            <a:ext cx="1228883" cy="1076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>
            <a:off x="7956807" y="2165897"/>
            <a:ext cx="1228883" cy="1076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 flipH="1">
            <a:off x="69643" y="126761"/>
            <a:ext cx="1228883" cy="1076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 flipH="1">
            <a:off x="80298" y="1337112"/>
            <a:ext cx="1228883" cy="1076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30585" r="27864" b="30948"/>
          <a:stretch/>
        </p:blipFill>
        <p:spPr>
          <a:xfrm flipH="1">
            <a:off x="-2" y="2373056"/>
            <a:ext cx="1228883" cy="10765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132" y="6179041"/>
            <a:ext cx="91440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Пока летит пчёлка, произноси звук 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[</a:t>
            </a:r>
            <a:r>
              <a:rPr lang="ru-RU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Ж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]</a:t>
            </a:r>
            <a:r>
              <a:rPr lang="ru-RU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  <a:endParaRPr lang="ru-RU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4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21649 1.48148E-6 C -0.31354 1.48148E-6 -0.43281 0.13449 -0.43281 0.24398 L -0.43281 0.48819 " pathEditMode="relative" rAng="0" ptsTypes="FfFF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8889 -7.40741E-7 C 0.27361 -7.40741E-7 0.37795 0.08495 0.37795 0.15417 L 0.37795 0.30857 " pathEditMode="relative" rAng="0" ptsTypes="FfFF">
                                      <p:cBhvr>
                                        <p:cTn id="9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19479 0 C -0.28229 0 -0.38924 0.06644 -0.38924 0.1206 L -0.38924 0.24144 " pathEditMode="relative" rAng="0" ptsTypes="FfFF">
                                      <p:cBhvr>
                                        <p:cTn id="12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2" y="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16476 3.7037E-7 C 0.23837 3.7037E-7 0.32952 0.0537 0.32952 0.09745 L 0.32952 0.19514 " pathEditMode="relative" rAng="0" ptsTypes="FfFF">
                                      <p:cBhvr>
                                        <p:cTn id="15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75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28768 0.1162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75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31475 0.1490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24959" r="12521" b="1657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779529"/>
            <a:ext cx="4846218" cy="5574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4"/>
            <a:ext cx="4925187" cy="5665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25034"/>
            <a:ext cx="3557035" cy="4091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05" y="2766356"/>
            <a:ext cx="3557035" cy="4091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08" y="692694"/>
            <a:ext cx="4997195" cy="5748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5047" r="2499" b="36952"/>
          <a:stretch/>
        </p:blipFill>
        <p:spPr>
          <a:xfrm>
            <a:off x="-1" y="3429000"/>
            <a:ext cx="9143999" cy="2695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35047" r="2743" b="36952"/>
          <a:stretch/>
        </p:blipFill>
        <p:spPr>
          <a:xfrm flipH="1">
            <a:off x="-1" y="3994208"/>
            <a:ext cx="9143999" cy="26950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8" r="23676" b="39051"/>
          <a:stretch/>
        </p:blipFill>
        <p:spPr>
          <a:xfrm flipH="1">
            <a:off x="-4" y="4365104"/>
            <a:ext cx="7346197" cy="249289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87134" y="5175210"/>
            <a:ext cx="83833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Пчёлка собирает нектар. Называй слог,</a:t>
            </a:r>
          </a:p>
          <a:p>
            <a:r>
              <a:rPr lang="ru-RU" sz="32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который написан на цветке, на который</a:t>
            </a:r>
          </a:p>
          <a:p>
            <a:r>
              <a:rPr lang="ru-RU" sz="3200" b="1" cap="none" spc="0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садится пчёлка.</a:t>
            </a:r>
            <a:endParaRPr lang="ru-RU" sz="3200" b="1" cap="none" spc="0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0" y="4189312"/>
            <a:ext cx="1422240" cy="14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32 0.09375 L -0.01025 -0.09491 C -0.00452 -0.13773 0.01614 -0.18102 0.04514 -0.21504 C 0.07795 -0.25347 0.11146 -0.27315 0.14323 -0.27569 L 0.24531 -0.22754 " pathEditMode="relative" rAng="0" ptsTypes="FffFF">
                                      <p:cBhvr>
                                        <p:cTn id="6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5816 -0.22361 L 0.24843 -0.42778 C 0.24132 -0.45717 0.22239 -0.48356 0.19878 -0.5 C 0.1717 -0.51898 0.14652 -0.5243 0.12361 -0.51551 L 0.04392 -0.4294 " pathEditMode="relative" rAng="0" ptsTypes="FffFF">
                                      <p:cBhvr>
                                        <p:cTn id="1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2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538 -0.44259 L 0.19757 -0.69166 C 0.23559 -0.73935 0.3 -0.67569 0.36701 -0.6912 C 0.44218 -0.71041 0.50086 -0.73634 0.54965 -0.71041 L 0.73246 -0.51134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73437 -0.45787 L 0.65972 -0.65185 C 0.64409 -0.69583 0.61875 -0.72037 0.59114 -0.72291 C 0.55972 -0.72569 0.53368 -0.70717 0.51371 -0.66528 L 0.45538 -0.45995 " pathEditMode="relative" rAng="0" ptsTypes="FffFF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0677 -0.44653 L 0.49965 -0.42176 C 0.52621 -0.44282 0.59045 -0.4875 0.61944 -0.47407 C 0.65121 -0.4581 0.67274 -0.42801 0.68177 -0.38819 L 0.70816 -0.21412 " pathEditMode="relative" rAng="0" ptsTypes="FffFF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307" b="1429"/>
          <a:stretch/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2" y="404664"/>
            <a:ext cx="8426012" cy="504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1729" flipH="1">
            <a:off x="104615" y="970569"/>
            <a:ext cx="1427001" cy="14463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9712" y="1412776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14176" y="4005064"/>
            <a:ext cx="62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У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83030" y="2727630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И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2964" y="4037856"/>
            <a:ext cx="729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О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06664" y="1556792"/>
            <a:ext cx="62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У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3461792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63794" y="1556792"/>
            <a:ext cx="729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О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3429000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54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  <a:innerShdw blurRad="114300">
                    <a:prstClr val="black"/>
                  </a:innerShdw>
                </a:effectLst>
              </a:rPr>
              <a:t>И</a:t>
            </a:r>
            <a:endParaRPr lang="ru-RU" sz="54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41148" y="27293"/>
            <a:ext cx="476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_Albionic" pitchFamily="34" charset="-52"/>
              </a:rPr>
              <a:t>Читаем слоги со звуком </a:t>
            </a:r>
            <a:r>
              <a:rPr lang="en-US" sz="2800" dirty="0" smtClean="0">
                <a:solidFill>
                  <a:srgbClr val="C00000"/>
                </a:solidFill>
              </a:rPr>
              <a:t>[</a:t>
            </a:r>
            <a:r>
              <a:rPr lang="ru-RU" sz="2800" dirty="0" smtClean="0">
                <a:solidFill>
                  <a:srgbClr val="C00000"/>
                </a:solidFill>
                <a:latin typeface="a_Albionic" pitchFamily="34" charset="-52"/>
              </a:rPr>
              <a:t>Ж</a:t>
            </a:r>
            <a:r>
              <a:rPr lang="en-US" sz="2800" dirty="0" smtClean="0">
                <a:solidFill>
                  <a:srgbClr val="C00000"/>
                </a:solidFill>
              </a:rPr>
              <a:t>]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7 -3.98844E-6 L 0.16649 0.1061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5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49 0.10613 L 0.16649 0.483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6649 0.4837 L 0.38698 0.25295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11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98 0.25295 L 0.64687 0.4837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1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87 0.4837 L 0.64687 0.10613 " pathEditMode="relative" rAng="0" ptsTypes="AA">
                                      <p:cBhvr>
                                        <p:cTn id="4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87 0.10613 L 0.51302 0.389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4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302 0.38937 L 0.41059 0.095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-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41059 0.09573 L 0.28455 0.3787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4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37 0.38983 C 0.2691 0.39769 0.2434 0.39445 0.23368 0.4044 C 0.22396 0.4155 0.21892 0.42844 0.21441 0.44139 C 0.20937 0.45457 0.21441 0.46544 0.21892 0.47746 C 0.22396 0.48856 0.23125 0.50058 0.24844 0.51052 C 0.26267 0.52047 0.28715 0.52856 0.31372 0.53457 C 0.33802 0.54058 0.36701 0.54451 0.39618 0.54659 C 0.42517 0.54844 0.44566 0.58197 0.47257 0.58012 C 0.50156 0.57804 0.53663 0.53943 0.55851 0.53156 C 0.58038 0.5244 0.59983 0.51561 0.60937 0.50451 C 0.6217 0.49457 0.62622 0.48047 0.62622 0.4696 C 0.62882 0.4585 0.62622 0.44555 0.61389 0.43445 C 0.60226 0.42451 0.58038 0.41642 0.55139 0.41249 C 0.52187 0.40948 0.49288 0.41341 0.47361 0.42058 C 0.45677 0.42752 0.44444 0.43862 0.44201 0.45156 C 0.44201 0.46451 0.44444 0.47654 0.45677 0.48648 C 0.46892 0.49642 0.46632 0.4985 0.51476 0.51145 C 0.55851 0.52555 0.60226 0.52139 0.62882 0.52255 C 0.65538 0.52255 0.67726 0.51862 0.70365 0.51445 C 0.73316 0.5096 0.77431 0.54174 0.79149 0.53365 C 0.80833 0.52555 0.79844 0.47445 0.80799 0.4585 C 0.81528 0.44255 0.81528 0.43445 0.81528 0.42243 C 0.81528 0.41041 0.83437 0.30682 0.83437 0.2948 " pathEditMode="relative" rAng="0" ptsTypes="fffffffffffffffffffffff">
                                      <p:cBhvr>
                                        <p:cTn id="6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1" y="4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53729" r="19760" b="16649"/>
          <a:stretch/>
        </p:blipFill>
        <p:spPr>
          <a:xfrm>
            <a:off x="0" y="0"/>
            <a:ext cx="9144000" cy="6862056"/>
          </a:xfrm>
          <a:prstGeom prst="rect">
            <a:avLst/>
          </a:prstGeom>
        </p:spPr>
      </p:pic>
      <p:sp>
        <p:nvSpPr>
          <p:cNvPr id="2" name="Прямоугольник 1">
            <a:hlinkClick r:id="" action="ppaction://macro?name=DragandDrop"/>
          </p:cNvPr>
          <p:cNvSpPr/>
          <p:nvPr/>
        </p:nvSpPr>
        <p:spPr>
          <a:xfrm rot="10800000">
            <a:off x="1610970" y="2970786"/>
            <a:ext cx="18002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6" y="980728"/>
            <a:ext cx="4032448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04461"/>
            <a:ext cx="3908715" cy="3908715"/>
          </a:xfrm>
          <a:prstGeom prst="rect">
            <a:avLst/>
          </a:prstGeom>
        </p:spPr>
      </p:pic>
      <p:pic>
        <p:nvPicPr>
          <p:cNvPr id="10" name="Рисунок 9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68" y="4683658"/>
            <a:ext cx="2564747" cy="2484862"/>
          </a:xfrm>
          <a:prstGeom prst="rect">
            <a:avLst/>
          </a:prstGeom>
        </p:spPr>
      </p:pic>
      <p:pic>
        <p:nvPicPr>
          <p:cNvPr id="11" name="Рисунок 10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638369"/>
            <a:ext cx="2564747" cy="2484862"/>
          </a:xfrm>
          <a:prstGeom prst="rect">
            <a:avLst/>
          </a:prstGeom>
        </p:spPr>
      </p:pic>
      <p:pic>
        <p:nvPicPr>
          <p:cNvPr id="12" name="Рисунок 11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56" y="4591821"/>
            <a:ext cx="2585826" cy="25052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9" y="4365104"/>
            <a:ext cx="2713393" cy="2628878"/>
          </a:xfrm>
          <a:prstGeom prst="rect">
            <a:avLst/>
          </a:prstGeom>
        </p:spPr>
      </p:pic>
      <p:pic>
        <p:nvPicPr>
          <p:cNvPr id="14" name="Рисунок 13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629566"/>
            <a:ext cx="2564747" cy="2484862"/>
          </a:xfrm>
          <a:prstGeom prst="rect">
            <a:avLst/>
          </a:prstGeom>
        </p:spPr>
      </p:pic>
      <p:pic>
        <p:nvPicPr>
          <p:cNvPr id="15" name="Рисунок 14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35" y="4557558"/>
            <a:ext cx="2639070" cy="2556870"/>
          </a:xfrm>
          <a:prstGeom prst="rect">
            <a:avLst/>
          </a:prstGeom>
        </p:spPr>
      </p:pic>
      <p:pic>
        <p:nvPicPr>
          <p:cNvPr id="16" name="Рисунок 15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9" y="4565599"/>
            <a:ext cx="2593671" cy="251288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28" y="4365104"/>
            <a:ext cx="2846798" cy="2758127"/>
          </a:xfrm>
          <a:prstGeom prst="rect">
            <a:avLst/>
          </a:prstGeom>
        </p:spPr>
      </p:pic>
      <p:pic>
        <p:nvPicPr>
          <p:cNvPr id="18" name="Рисунок 17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79" y="4176887"/>
            <a:ext cx="2786819" cy="27000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6938" y="321971"/>
            <a:ext cx="748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_Albionic" pitchFamily="34" charset="-52"/>
              </a:rPr>
              <a:t>Посади каждую пчелку на свой цветок.</a:t>
            </a:r>
            <a:endParaRPr lang="ru-RU" sz="3200" dirty="0">
              <a:solidFill>
                <a:srgbClr val="FF0000"/>
              </a:solidFill>
              <a:latin typeface="a_Albionic" pitchFamily="34" charset="-5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24959" r="12521" b="16572"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0568"/>
            <a:ext cx="5141870" cy="73227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4001"/>
            <a:ext cx="3456384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710"/>
            <a:ext cx="3420966" cy="3420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1" y="535127"/>
            <a:ext cx="3271777" cy="3271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5127"/>
            <a:ext cx="3387549" cy="3387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6" y="518418"/>
            <a:ext cx="3420966" cy="3420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5107"/>
            <a:ext cx="3564982" cy="3564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1413"/>
            <a:ext cx="3708998" cy="3708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47397"/>
            <a:ext cx="3997030" cy="3997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5770"/>
            <a:ext cx="3925022" cy="39250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" y="363194"/>
            <a:ext cx="3925022" cy="39250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83" y="264709"/>
            <a:ext cx="3997030" cy="39970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0" y="332656"/>
            <a:ext cx="3997030" cy="39970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42" y="191071"/>
            <a:ext cx="4213054" cy="42130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356" y="6165304"/>
            <a:ext cx="8953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a_Albionic" pitchFamily="34" charset="-52"/>
              </a:rPr>
              <a:t>Назови слово, чтобы помочь пчёлке вернуться домой.</a:t>
            </a:r>
            <a:endParaRPr lang="ru-RU" sz="2800" dirty="0">
              <a:solidFill>
                <a:srgbClr val="FFC000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47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18 0.03565 L 0.06406 0.17824 C 0.09618 0.1757 0.14166 0.18218 0.18854 0.19653 C 0.24218 0.21204 0.28298 0.23172 0.31163 0.25232 L 0.44375 0.34676 " pathEditMode="relative" rAng="0" ptsTypes="FffFF">
                                      <p:cBhvr>
                                        <p:cTn id="12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48 0.04004 L 0.21459 -0.075 C 0.24566 -0.06065 0.28334 -0.02616 0.31632 0.01736 C 0.35365 0.06713 0.37778 0.11412 0.38907 0.15601 L 0.4448 0.34884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13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8 0.03195 L -0.04584 0.18797 C -0.02188 0.19352 0.00954 0.21135 0.03975 0.23588 C 0.07413 0.26412 0.09861 0.2919 0.11319 0.31806 L 0.4618 0.32338 " pathEditMode="relative" rAng="0" ptsTypes="FffFF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45435 0.328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5.55112E-17 L 0.46267 0.353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885 0.3435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45885 0.3613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47448 0.3509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0.47848 0.3479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48178 0.3393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0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47951 0.3483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48473 0.34908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8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47048 0.3539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4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082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1564" y="1844824"/>
            <a:ext cx="69489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МОЛОДЕЦ!</a:t>
            </a:r>
            <a:endParaRPr lang="ru-RU" sz="9600" b="1" cap="none" spc="0" dirty="0">
              <a:ln w="28575"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9" t="38345" r="38000" b="37524"/>
          <a:stretch/>
        </p:blipFill>
        <p:spPr>
          <a:xfrm>
            <a:off x="3189390" y="3478696"/>
            <a:ext cx="2793302" cy="2764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96952"/>
            <a:ext cx="4077072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0" y="3140968"/>
            <a:ext cx="407707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85</Words>
  <Application>Microsoft Office PowerPoint</Application>
  <PresentationFormat>Экран (4:3)</PresentationFormat>
  <Paragraphs>22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Галинка</cp:lastModifiedBy>
  <cp:revision>40</cp:revision>
  <dcterms:created xsi:type="dcterms:W3CDTF">2010-04-23T03:00:43Z</dcterms:created>
  <dcterms:modified xsi:type="dcterms:W3CDTF">2013-08-16T17:49:09Z</dcterms:modified>
</cp:coreProperties>
</file>